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6" d="100"/>
          <a:sy n="76" d="100"/>
        </p:scale>
        <p:origin x="96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28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13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Sreeram B Kamath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28-12-2023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46811" y="1487225"/>
            <a:ext cx="8975652" cy="4351338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GB"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GB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GB"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GB"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GB"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GB"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GB"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GB"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GB"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GB" sz="20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GB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</a:p>
          <a:p>
            <a:pPr marL="0" marR="5080" indent="0">
              <a:lnSpc>
                <a:spcPct val="150000"/>
              </a:lnSpc>
              <a:spcBef>
                <a:spcPts val="290"/>
              </a:spcBef>
              <a:buNone/>
            </a:pPr>
            <a:r>
              <a:rPr lang="en-GB"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GB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GB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GB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GB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GB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GB"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GB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GB" sz="20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GB"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GB" sz="2000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https://github.com/Sreerambkamath/CourseraIBM/blob/main/Data%20wrangling%20.ipynb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20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GB"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GB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050"/>
              </a:spcBef>
              <a:buNone/>
            </a:pPr>
            <a:r>
              <a:rPr lang="en-GB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GB" sz="20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GB" sz="20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GB" sz="20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GB" sz="20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GB"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GB"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GB"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GB" sz="2000" dirty="0">
              <a:latin typeface="Carlito"/>
              <a:cs typeface="Carlito"/>
            </a:endParaRPr>
          </a:p>
          <a:p>
            <a:pPr marL="0" indent="0">
              <a:buNone/>
            </a:pPr>
            <a:r>
              <a:rPr lang="en-US" dirty="0"/>
              <a:t>https://github.com/Sreerambkamath/CourseraIBM/blob/main/EDA%20with%20Visualization.ipynb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GB"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GB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GB"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GB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GB" sz="20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GB" sz="20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GB"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GB" sz="2000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https://github.com/Sreerambkamath/CourseraIBM/blob/main/EDA%20with%20SQL.ipynb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0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GB" sz="20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GB" sz="20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GB" sz="20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location</a:t>
            </a:r>
            <a:r>
              <a:rPr lang="en-GB" sz="2800" spc="-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GB" sz="2800" dirty="0">
              <a:latin typeface="Carlito"/>
              <a:cs typeface="Carlito"/>
            </a:endParaRPr>
          </a:p>
          <a:p>
            <a:pPr marL="0" indent="0">
              <a:buNone/>
            </a:pPr>
            <a:r>
              <a:rPr lang="en-US" dirty="0"/>
              <a:t>https://github.com/Sreerambkamath/CourseraIBM/blob/main/Interactive%20Visual%20Analytics%20with%20Folium.ipynb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GB"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GB" sz="20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GB"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GB" sz="20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GB" sz="20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GB"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GB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GB" sz="20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GB"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GB"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GB"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GB" sz="2000" dirty="0">
              <a:latin typeface="Carlito"/>
              <a:cs typeface="Carlito"/>
            </a:endParaRPr>
          </a:p>
          <a:p>
            <a:pPr marL="0" indent="0">
              <a:buNone/>
            </a:pPr>
            <a:r>
              <a:rPr lang="en-US" dirty="0"/>
              <a:t>https://github.com/Sreerambkamath/CourseraIBM/blob/main/spacex_dash_app.py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288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Git-Hub Link :</a:t>
            </a:r>
          </a:p>
          <a:p>
            <a:pPr marL="0" indent="0">
              <a:buNone/>
            </a:pPr>
            <a:r>
              <a:rPr lang="en-US" sz="2000" dirty="0"/>
              <a:t>https://github.com/Sreerambkamath/CourseraIBM/blob/main/Machine%20Learning%20Prediction.ipynb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7A7FA-7B52-2CEB-AF5F-5B4D6E4EF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36" y="2147400"/>
            <a:ext cx="7054127" cy="397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2BEA0-CE97-994C-A269-A384F6EE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5" y="1447200"/>
            <a:ext cx="9922875" cy="3617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9B0FB-9E63-791D-CCBB-F1F29662DCD2}"/>
              </a:ext>
            </a:extLst>
          </p:cNvPr>
          <p:cNvSpPr txBox="1"/>
          <p:nvPr/>
        </p:nvSpPr>
        <p:spPr>
          <a:xfrm>
            <a:off x="2755162" y="5141657"/>
            <a:ext cx="6094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1800" spc="-5" dirty="0">
                <a:latin typeface="Carlito"/>
                <a:cs typeface="Carlito"/>
              </a:rPr>
              <a:t>This is </a:t>
            </a:r>
            <a:r>
              <a:rPr lang="en-GB" sz="1800" dirty="0">
                <a:latin typeface="Carlito"/>
                <a:cs typeface="Carlito"/>
              </a:rPr>
              <a:t>a </a:t>
            </a:r>
            <a:r>
              <a:rPr lang="en-GB" sz="1800" spc="-20" dirty="0">
                <a:latin typeface="Carlito"/>
                <a:cs typeface="Carlito"/>
              </a:rPr>
              <a:t>preview </a:t>
            </a:r>
            <a:r>
              <a:rPr lang="en-GB" sz="1800" spc="-5" dirty="0">
                <a:latin typeface="Carlito"/>
                <a:cs typeface="Carlito"/>
              </a:rPr>
              <a:t>of </a:t>
            </a:r>
            <a:r>
              <a:rPr lang="en-GB" sz="1800" dirty="0">
                <a:latin typeface="Carlito"/>
                <a:cs typeface="Carlito"/>
              </a:rPr>
              <a:t>the </a:t>
            </a:r>
            <a:r>
              <a:rPr lang="en-GB" sz="1800" spc="-15" dirty="0" err="1">
                <a:latin typeface="Carlito"/>
                <a:cs typeface="Carlito"/>
              </a:rPr>
              <a:t>Plotly</a:t>
            </a:r>
            <a:r>
              <a:rPr lang="en-GB" sz="1800" spc="-15" dirty="0">
                <a:latin typeface="Carlito"/>
                <a:cs typeface="Carlito"/>
              </a:rPr>
              <a:t> dashboard. </a:t>
            </a:r>
            <a:r>
              <a:rPr lang="en-GB" sz="1800" spc="-5" dirty="0">
                <a:latin typeface="Carlito"/>
                <a:cs typeface="Carlito"/>
              </a:rPr>
              <a:t>The </a:t>
            </a:r>
            <a:r>
              <a:rPr lang="en-GB" sz="1800" spc="-20" dirty="0">
                <a:latin typeface="Carlito"/>
                <a:cs typeface="Carlito"/>
              </a:rPr>
              <a:t>following </a:t>
            </a:r>
            <a:r>
              <a:rPr lang="en-GB" sz="1800" spc="-5" dirty="0">
                <a:latin typeface="Carlito"/>
                <a:cs typeface="Carlito"/>
              </a:rPr>
              <a:t>sides will show </a:t>
            </a:r>
            <a:r>
              <a:rPr lang="en-GB" sz="1800" dirty="0">
                <a:latin typeface="Carlito"/>
                <a:cs typeface="Carlito"/>
              </a:rPr>
              <a:t>the </a:t>
            </a:r>
            <a:r>
              <a:rPr lang="en-GB" sz="1800" spc="-15" dirty="0">
                <a:latin typeface="Carlito"/>
                <a:cs typeface="Carlito"/>
              </a:rPr>
              <a:t>results </a:t>
            </a:r>
            <a:r>
              <a:rPr lang="en-GB" sz="1800" spc="-5" dirty="0">
                <a:latin typeface="Carlito"/>
                <a:cs typeface="Carlito"/>
              </a:rPr>
              <a:t>of </a:t>
            </a:r>
            <a:r>
              <a:rPr lang="en-GB" sz="1800" spc="-20" dirty="0">
                <a:latin typeface="Carlito"/>
                <a:cs typeface="Carlito"/>
              </a:rPr>
              <a:t>EDA </a:t>
            </a:r>
            <a:r>
              <a:rPr lang="en-GB" sz="1800" spc="-5" dirty="0">
                <a:latin typeface="Carlito"/>
                <a:cs typeface="Carlito"/>
              </a:rPr>
              <a:t>with  </a:t>
            </a:r>
            <a:r>
              <a:rPr lang="en-GB" sz="1800" spc="-20" dirty="0">
                <a:latin typeface="Carlito"/>
                <a:cs typeface="Carlito"/>
              </a:rPr>
              <a:t>visualization, EDA </a:t>
            </a:r>
            <a:r>
              <a:rPr lang="en-GB" sz="1800" spc="-5" dirty="0">
                <a:latin typeface="Carlito"/>
                <a:cs typeface="Carlito"/>
              </a:rPr>
              <a:t>with </a:t>
            </a:r>
            <a:r>
              <a:rPr lang="en-GB" sz="1800" dirty="0">
                <a:latin typeface="Carlito"/>
                <a:cs typeface="Carlito"/>
              </a:rPr>
              <a:t>SQL, </a:t>
            </a:r>
            <a:r>
              <a:rPr lang="en-GB" sz="1800" spc="-25" dirty="0">
                <a:latin typeface="Carlito"/>
                <a:cs typeface="Carlito"/>
              </a:rPr>
              <a:t>Interactive </a:t>
            </a:r>
            <a:r>
              <a:rPr lang="en-GB" sz="1800" dirty="0">
                <a:latin typeface="Carlito"/>
                <a:cs typeface="Carlito"/>
              </a:rPr>
              <a:t>Map </a:t>
            </a:r>
            <a:r>
              <a:rPr lang="en-GB" sz="1800" spc="-5" dirty="0">
                <a:latin typeface="Carlito"/>
                <a:cs typeface="Carlito"/>
              </a:rPr>
              <a:t>with </a:t>
            </a:r>
            <a:r>
              <a:rPr lang="en-GB" sz="1800" spc="-20" dirty="0">
                <a:latin typeface="Carlito"/>
                <a:cs typeface="Carlito"/>
              </a:rPr>
              <a:t>Folium, </a:t>
            </a:r>
            <a:r>
              <a:rPr lang="en-GB" sz="1800" dirty="0">
                <a:latin typeface="Carlito"/>
                <a:cs typeface="Carlito"/>
              </a:rPr>
              <a:t>and </a:t>
            </a:r>
            <a:r>
              <a:rPr lang="en-GB" sz="1800" spc="-10" dirty="0">
                <a:latin typeface="Carlito"/>
                <a:cs typeface="Carlito"/>
              </a:rPr>
              <a:t>finally </a:t>
            </a:r>
            <a:r>
              <a:rPr lang="en-GB" sz="1800" dirty="0">
                <a:latin typeface="Carlito"/>
                <a:cs typeface="Carlito"/>
              </a:rPr>
              <a:t>the </a:t>
            </a:r>
            <a:r>
              <a:rPr lang="en-GB" sz="1800" spc="-15" dirty="0">
                <a:latin typeface="Carlito"/>
                <a:cs typeface="Carlito"/>
              </a:rPr>
              <a:t>results </a:t>
            </a:r>
            <a:r>
              <a:rPr lang="en-GB" sz="1800" spc="-5" dirty="0">
                <a:latin typeface="Carlito"/>
                <a:cs typeface="Carlito"/>
              </a:rPr>
              <a:t>of our </a:t>
            </a:r>
            <a:r>
              <a:rPr lang="en-GB" sz="1800" dirty="0">
                <a:latin typeface="Carlito"/>
                <a:cs typeface="Carlito"/>
              </a:rPr>
              <a:t>model </a:t>
            </a:r>
            <a:r>
              <a:rPr lang="en-GB" sz="1800" spc="-5" dirty="0">
                <a:latin typeface="Carlito"/>
                <a:cs typeface="Carlito"/>
              </a:rPr>
              <a:t>with  </a:t>
            </a:r>
            <a:r>
              <a:rPr lang="en-GB" sz="1800" dirty="0">
                <a:latin typeface="Carlito"/>
                <a:cs typeface="Carlito"/>
              </a:rPr>
              <a:t>about 83%</a:t>
            </a:r>
            <a:r>
              <a:rPr lang="en-GB" sz="1800" spc="-5" dirty="0">
                <a:latin typeface="Carlito"/>
                <a:cs typeface="Carlito"/>
              </a:rPr>
              <a:t> </a:t>
            </a:r>
            <a:r>
              <a:rPr lang="en-GB" sz="1800" spc="-45" dirty="0">
                <a:latin typeface="Carlito"/>
                <a:cs typeface="Carlito"/>
              </a:rPr>
              <a:t>accuracy.</a:t>
            </a:r>
            <a:endParaRPr lang="en-GB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29881" y="4636800"/>
            <a:ext cx="3932238" cy="22212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spc="-20" dirty="0">
                <a:latin typeface="Carlito"/>
                <a:cs typeface="Carlito"/>
              </a:rPr>
              <a:t>Graphic </a:t>
            </a:r>
            <a:r>
              <a:rPr lang="en-GB" sz="2400" spc="-10" dirty="0">
                <a:latin typeface="Carlito"/>
                <a:cs typeface="Carlito"/>
              </a:rPr>
              <a:t>suggests </a:t>
            </a:r>
            <a:r>
              <a:rPr lang="en-GB" sz="2400" spc="-5" dirty="0">
                <a:latin typeface="Carlito"/>
                <a:cs typeface="Carlito"/>
              </a:rPr>
              <a:t>an </a:t>
            </a:r>
            <a:r>
              <a:rPr lang="en-GB" sz="2400" spc="-20" dirty="0">
                <a:latin typeface="Carlito"/>
                <a:cs typeface="Carlito"/>
              </a:rPr>
              <a:t>increase </a:t>
            </a:r>
            <a:r>
              <a:rPr lang="en-GB" sz="2400" dirty="0">
                <a:latin typeface="Carlito"/>
                <a:cs typeface="Carlito"/>
              </a:rPr>
              <a:t>in </a:t>
            </a:r>
            <a:r>
              <a:rPr lang="en-GB" sz="2400" spc="-15" dirty="0">
                <a:latin typeface="Carlito"/>
                <a:cs typeface="Carlito"/>
              </a:rPr>
              <a:t>success </a:t>
            </a:r>
            <a:r>
              <a:rPr lang="en-GB" sz="2400" spc="-40" dirty="0">
                <a:latin typeface="Carlito"/>
                <a:cs typeface="Carlito"/>
              </a:rPr>
              <a:t>rate </a:t>
            </a:r>
            <a:r>
              <a:rPr lang="en-GB" sz="2400" spc="-20" dirty="0">
                <a:latin typeface="Carlito"/>
                <a:cs typeface="Carlito"/>
              </a:rPr>
              <a:t>over </a:t>
            </a:r>
            <a:r>
              <a:rPr lang="en-GB" sz="2400" spc="-5" dirty="0">
                <a:latin typeface="Carlito"/>
                <a:cs typeface="Carlito"/>
              </a:rPr>
              <a:t>time </a:t>
            </a:r>
            <a:r>
              <a:rPr lang="en-GB" sz="2400" spc="-20" dirty="0">
                <a:latin typeface="Carlito"/>
                <a:cs typeface="Carlito"/>
              </a:rPr>
              <a:t>(indicated </a:t>
            </a:r>
            <a:r>
              <a:rPr lang="en-GB" sz="2400" dirty="0">
                <a:latin typeface="Carlito"/>
                <a:cs typeface="Carlito"/>
              </a:rPr>
              <a:t>in </a:t>
            </a:r>
            <a:r>
              <a:rPr lang="en-GB" sz="2400" spc="-10" dirty="0">
                <a:latin typeface="Carlito"/>
                <a:cs typeface="Carlito"/>
              </a:rPr>
              <a:t>Flight </a:t>
            </a:r>
            <a:r>
              <a:rPr lang="en-GB" sz="2400" spc="-5" dirty="0">
                <a:latin typeface="Carlito"/>
                <a:cs typeface="Carlito"/>
              </a:rPr>
              <a:t>Number).  </a:t>
            </a:r>
            <a:r>
              <a:rPr lang="en-GB" sz="2400" spc="-25" dirty="0">
                <a:latin typeface="Carlito"/>
                <a:cs typeface="Carlito"/>
              </a:rPr>
              <a:t>Likely </a:t>
            </a:r>
            <a:r>
              <a:rPr lang="en-GB" sz="2400" spc="-5" dirty="0">
                <a:latin typeface="Carlito"/>
                <a:cs typeface="Carlito"/>
              </a:rPr>
              <a:t>a big </a:t>
            </a:r>
            <a:r>
              <a:rPr lang="en-GB" sz="2400" spc="-25" dirty="0">
                <a:latin typeface="Carlito"/>
                <a:cs typeface="Carlito"/>
              </a:rPr>
              <a:t>breakthrough </a:t>
            </a:r>
            <a:r>
              <a:rPr lang="en-GB" sz="2400" spc="-20" dirty="0">
                <a:latin typeface="Carlito"/>
                <a:cs typeface="Carlito"/>
              </a:rPr>
              <a:t>around </a:t>
            </a:r>
            <a:r>
              <a:rPr lang="en-GB" sz="2400" spc="-10" dirty="0">
                <a:latin typeface="Carlito"/>
                <a:cs typeface="Carlito"/>
              </a:rPr>
              <a:t>flight </a:t>
            </a:r>
            <a:r>
              <a:rPr lang="en-GB" sz="2400" spc="-15" dirty="0">
                <a:latin typeface="Carlito"/>
                <a:cs typeface="Carlito"/>
              </a:rPr>
              <a:t>20 </a:t>
            </a:r>
            <a:r>
              <a:rPr lang="en-GB" sz="2400" spc="-5" dirty="0">
                <a:latin typeface="Carlito"/>
                <a:cs typeface="Carlito"/>
              </a:rPr>
              <a:t>which </a:t>
            </a:r>
            <a:r>
              <a:rPr lang="en-GB" sz="2400" spc="-15" dirty="0">
                <a:latin typeface="Carlito"/>
                <a:cs typeface="Carlito"/>
              </a:rPr>
              <a:t>significantly </a:t>
            </a:r>
            <a:r>
              <a:rPr lang="en-GB" sz="2400" spc="-20" dirty="0">
                <a:latin typeface="Carlito"/>
                <a:cs typeface="Carlito"/>
              </a:rPr>
              <a:t>increased </a:t>
            </a:r>
            <a:r>
              <a:rPr lang="en-GB" sz="2400" spc="-15" dirty="0">
                <a:latin typeface="Carlito"/>
                <a:cs typeface="Carlito"/>
              </a:rPr>
              <a:t>success </a:t>
            </a:r>
            <a:r>
              <a:rPr lang="en-GB" sz="2400" spc="-25" dirty="0">
                <a:latin typeface="Carlito"/>
                <a:cs typeface="Carlito"/>
              </a:rPr>
              <a:t>rate.  </a:t>
            </a:r>
            <a:r>
              <a:rPr lang="en-GB" sz="2400" spc="-20" dirty="0">
                <a:latin typeface="Carlito"/>
                <a:cs typeface="Carlito"/>
              </a:rPr>
              <a:t>CCAFS appears </a:t>
            </a:r>
            <a:r>
              <a:rPr lang="en-GB" sz="2400" spc="-15" dirty="0">
                <a:latin typeface="Carlito"/>
                <a:cs typeface="Carlito"/>
              </a:rPr>
              <a:t>to </a:t>
            </a:r>
            <a:r>
              <a:rPr lang="en-GB" sz="2400" spc="-5" dirty="0">
                <a:latin typeface="Carlito"/>
                <a:cs typeface="Carlito"/>
              </a:rPr>
              <a:t>be the main </a:t>
            </a:r>
            <a:r>
              <a:rPr lang="en-GB" sz="2400" spc="-10" dirty="0">
                <a:latin typeface="Carlito"/>
                <a:cs typeface="Carlito"/>
              </a:rPr>
              <a:t>launch </a:t>
            </a:r>
            <a:r>
              <a:rPr lang="en-GB" sz="2400" spc="-15" dirty="0">
                <a:latin typeface="Carlito"/>
                <a:cs typeface="Carlito"/>
              </a:rPr>
              <a:t>site </a:t>
            </a:r>
            <a:r>
              <a:rPr lang="en-GB" sz="2400" spc="-5" dirty="0">
                <a:latin typeface="Carlito"/>
                <a:cs typeface="Carlito"/>
              </a:rPr>
              <a:t>as it has the </a:t>
            </a:r>
            <a:r>
              <a:rPr lang="en-GB" sz="2400" spc="-20" dirty="0">
                <a:latin typeface="Carlito"/>
                <a:cs typeface="Carlito"/>
              </a:rPr>
              <a:t>most</a:t>
            </a:r>
            <a:r>
              <a:rPr lang="en-GB" sz="2400" spc="-90" dirty="0">
                <a:latin typeface="Carlito"/>
                <a:cs typeface="Carlito"/>
              </a:rPr>
              <a:t> </a:t>
            </a:r>
            <a:r>
              <a:rPr lang="en-GB" sz="2400" spc="-20" dirty="0">
                <a:latin typeface="Carlito"/>
                <a:cs typeface="Carlito"/>
              </a:rPr>
              <a:t>volume.</a:t>
            </a:r>
            <a:endParaRPr lang="en-GB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DCEB7-AD0B-8809-4055-87110343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1504801"/>
            <a:ext cx="10462054" cy="2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61692" y="11985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spc="-25" dirty="0">
                <a:latin typeface="Carlito"/>
                <a:cs typeface="Carlito"/>
              </a:rPr>
              <a:t>Payload </a:t>
            </a:r>
            <a:r>
              <a:rPr lang="en-GB" sz="2400" spc="-5" dirty="0">
                <a:latin typeface="Carlito"/>
                <a:cs typeface="Carlito"/>
              </a:rPr>
              <a:t>mass </a:t>
            </a:r>
            <a:r>
              <a:rPr lang="en-GB" sz="2400" spc="-20" dirty="0">
                <a:latin typeface="Carlito"/>
                <a:cs typeface="Carlito"/>
              </a:rPr>
              <a:t>appears </a:t>
            </a:r>
            <a:r>
              <a:rPr lang="en-GB" sz="2400" spc="-15" dirty="0">
                <a:latin typeface="Carlito"/>
                <a:cs typeface="Carlito"/>
              </a:rPr>
              <a:t>to </a:t>
            </a:r>
            <a:r>
              <a:rPr lang="en-GB" sz="2400" spc="-20" dirty="0">
                <a:latin typeface="Carlito"/>
                <a:cs typeface="Carlito"/>
              </a:rPr>
              <a:t>fall mostly between </a:t>
            </a:r>
            <a:r>
              <a:rPr lang="en-GB" sz="2400" spc="-10" dirty="0">
                <a:latin typeface="Carlito"/>
                <a:cs typeface="Carlito"/>
              </a:rPr>
              <a:t>0-6000 </a:t>
            </a:r>
            <a:r>
              <a:rPr lang="en-GB" sz="2400" spc="-5" dirty="0">
                <a:latin typeface="Carlito"/>
                <a:cs typeface="Carlito"/>
              </a:rPr>
              <a:t>kg.  </a:t>
            </a:r>
            <a:r>
              <a:rPr lang="en-GB" sz="2400" spc="-25" dirty="0">
                <a:latin typeface="Carlito"/>
                <a:cs typeface="Carlito"/>
              </a:rPr>
              <a:t>Different </a:t>
            </a:r>
            <a:r>
              <a:rPr lang="en-GB" sz="2400" spc="-5" dirty="0">
                <a:latin typeface="Carlito"/>
                <a:cs typeface="Carlito"/>
              </a:rPr>
              <a:t>launch </a:t>
            </a:r>
            <a:r>
              <a:rPr lang="en-GB" sz="2400" spc="-10" dirty="0">
                <a:latin typeface="Carlito"/>
                <a:cs typeface="Carlito"/>
              </a:rPr>
              <a:t>sites </a:t>
            </a:r>
            <a:r>
              <a:rPr lang="en-GB" sz="2400" spc="-5" dirty="0">
                <a:latin typeface="Carlito"/>
                <a:cs typeface="Carlito"/>
              </a:rPr>
              <a:t>also </a:t>
            </a:r>
            <a:r>
              <a:rPr lang="en-GB" sz="2400" spc="-15" dirty="0">
                <a:latin typeface="Carlito"/>
                <a:cs typeface="Carlito"/>
              </a:rPr>
              <a:t>seem to use </a:t>
            </a:r>
            <a:r>
              <a:rPr lang="en-GB" sz="2400" spc="-25" dirty="0">
                <a:latin typeface="Carlito"/>
                <a:cs typeface="Carlito"/>
              </a:rPr>
              <a:t>different </a:t>
            </a:r>
            <a:r>
              <a:rPr lang="en-GB" sz="2400" spc="-20" dirty="0">
                <a:latin typeface="Carlito"/>
                <a:cs typeface="Carlito"/>
              </a:rPr>
              <a:t>payload</a:t>
            </a:r>
            <a:r>
              <a:rPr lang="en-GB" sz="2400" spc="-10" dirty="0">
                <a:latin typeface="Carlito"/>
                <a:cs typeface="Carlito"/>
              </a:rPr>
              <a:t> </a:t>
            </a:r>
            <a:r>
              <a:rPr lang="en-GB" sz="2400" spc="-5" dirty="0">
                <a:latin typeface="Carlito"/>
                <a:cs typeface="Carlito"/>
              </a:rPr>
              <a:t>mass.</a:t>
            </a:r>
            <a:endParaRPr lang="en-GB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DE88C-1AE5-091C-9413-3F62A43A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22" y="3174066"/>
            <a:ext cx="10651978" cy="32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GB" sz="2400" spc="-15" dirty="0">
                <a:latin typeface="Carlito"/>
                <a:cs typeface="Carlito"/>
              </a:rPr>
              <a:t>ES-L1 </a:t>
            </a:r>
            <a:r>
              <a:rPr lang="en-GB" sz="2400" spc="-20" dirty="0">
                <a:latin typeface="Carlito"/>
                <a:cs typeface="Carlito"/>
              </a:rPr>
              <a:t>(1), </a:t>
            </a:r>
            <a:r>
              <a:rPr lang="en-GB" sz="2400" spc="-25" dirty="0">
                <a:latin typeface="Carlito"/>
                <a:cs typeface="Carlito"/>
              </a:rPr>
              <a:t>GEO </a:t>
            </a:r>
            <a:r>
              <a:rPr lang="en-GB" sz="2400" spc="-20" dirty="0">
                <a:latin typeface="Carlito"/>
                <a:cs typeface="Carlito"/>
              </a:rPr>
              <a:t>(1), HEO </a:t>
            </a:r>
            <a:r>
              <a:rPr lang="en-GB" sz="2400" spc="-15" dirty="0">
                <a:latin typeface="Carlito"/>
                <a:cs typeface="Carlito"/>
              </a:rPr>
              <a:t>(1) </a:t>
            </a:r>
            <a:r>
              <a:rPr lang="en-GB" sz="2400" spc="-25" dirty="0">
                <a:latin typeface="Carlito"/>
                <a:cs typeface="Carlito"/>
              </a:rPr>
              <a:t>have </a:t>
            </a:r>
            <a:r>
              <a:rPr lang="en-GB" sz="2400" spc="-20" dirty="0">
                <a:latin typeface="Carlito"/>
                <a:cs typeface="Carlito"/>
              </a:rPr>
              <a:t>100% </a:t>
            </a:r>
            <a:r>
              <a:rPr lang="en-GB" sz="2400" spc="-15" dirty="0">
                <a:latin typeface="Carlito"/>
                <a:cs typeface="Carlito"/>
              </a:rPr>
              <a:t>success </a:t>
            </a:r>
            <a:r>
              <a:rPr lang="en-GB" sz="2400" spc="-40" dirty="0">
                <a:latin typeface="Carlito"/>
                <a:cs typeface="Carlito"/>
              </a:rPr>
              <a:t>rate </a:t>
            </a:r>
            <a:r>
              <a:rPr lang="en-GB" sz="2400" spc="-15" dirty="0">
                <a:latin typeface="Carlito"/>
                <a:cs typeface="Carlito"/>
              </a:rPr>
              <a:t>(sample </a:t>
            </a:r>
            <a:r>
              <a:rPr lang="en-GB" sz="2400" spc="-20" dirty="0">
                <a:latin typeface="Carlito"/>
                <a:cs typeface="Carlito"/>
              </a:rPr>
              <a:t>sizes </a:t>
            </a:r>
            <a:r>
              <a:rPr lang="en-GB" sz="2400" spc="-5" dirty="0">
                <a:latin typeface="Carlito"/>
                <a:cs typeface="Carlito"/>
              </a:rPr>
              <a:t>in </a:t>
            </a:r>
            <a:r>
              <a:rPr lang="en-GB" sz="2400" spc="-20" dirty="0">
                <a:latin typeface="Carlito"/>
                <a:cs typeface="Carlito"/>
              </a:rPr>
              <a:t>parenthesis)  </a:t>
            </a:r>
            <a:r>
              <a:rPr lang="en-GB" sz="2400" spc="-10" dirty="0">
                <a:latin typeface="Carlito"/>
                <a:cs typeface="Carlito"/>
              </a:rPr>
              <a:t>SSO </a:t>
            </a:r>
            <a:r>
              <a:rPr lang="en-GB" sz="2400" spc="-15" dirty="0">
                <a:latin typeface="Carlito"/>
                <a:cs typeface="Carlito"/>
              </a:rPr>
              <a:t>(5) </a:t>
            </a:r>
            <a:r>
              <a:rPr lang="en-GB" sz="2400" spc="-5" dirty="0">
                <a:latin typeface="Carlito"/>
                <a:cs typeface="Carlito"/>
              </a:rPr>
              <a:t>has </a:t>
            </a:r>
            <a:r>
              <a:rPr lang="en-GB" sz="2400" spc="-20" dirty="0">
                <a:latin typeface="Carlito"/>
                <a:cs typeface="Carlito"/>
              </a:rPr>
              <a:t>100% </a:t>
            </a:r>
            <a:r>
              <a:rPr lang="en-GB" sz="2400" spc="-10" dirty="0">
                <a:latin typeface="Carlito"/>
                <a:cs typeface="Carlito"/>
              </a:rPr>
              <a:t>success</a:t>
            </a:r>
            <a:r>
              <a:rPr lang="en-GB" sz="2400" spc="45" dirty="0">
                <a:latin typeface="Carlito"/>
                <a:cs typeface="Carlito"/>
              </a:rPr>
              <a:t> </a:t>
            </a:r>
            <a:r>
              <a:rPr lang="en-GB" sz="2400" spc="-40" dirty="0">
                <a:latin typeface="Carlito"/>
                <a:cs typeface="Carlito"/>
              </a:rPr>
              <a:t>rate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GB" sz="2400" spc="-25" dirty="0">
                <a:latin typeface="Carlito"/>
                <a:cs typeface="Carlito"/>
              </a:rPr>
              <a:t>VLEO </a:t>
            </a:r>
            <a:r>
              <a:rPr lang="en-GB" sz="2400" spc="-20" dirty="0">
                <a:latin typeface="Carlito"/>
                <a:cs typeface="Carlito"/>
              </a:rPr>
              <a:t>(14) </a:t>
            </a:r>
            <a:r>
              <a:rPr lang="en-GB" sz="2400" spc="-5" dirty="0">
                <a:latin typeface="Carlito"/>
                <a:cs typeface="Carlito"/>
              </a:rPr>
              <a:t>has </a:t>
            </a:r>
            <a:r>
              <a:rPr lang="en-GB" sz="2400" spc="-20" dirty="0">
                <a:latin typeface="Carlito"/>
                <a:cs typeface="Carlito"/>
              </a:rPr>
              <a:t>decent </a:t>
            </a:r>
            <a:r>
              <a:rPr lang="en-GB" sz="2400" spc="-15" dirty="0">
                <a:latin typeface="Carlito"/>
                <a:cs typeface="Carlito"/>
              </a:rPr>
              <a:t>success </a:t>
            </a:r>
            <a:r>
              <a:rPr lang="en-GB" sz="2400" spc="-40" dirty="0">
                <a:latin typeface="Carlito"/>
                <a:cs typeface="Carlito"/>
              </a:rPr>
              <a:t>rate </a:t>
            </a:r>
            <a:r>
              <a:rPr lang="en-GB" sz="2400" spc="-5" dirty="0">
                <a:latin typeface="Carlito"/>
                <a:cs typeface="Carlito"/>
              </a:rPr>
              <a:t>and</a:t>
            </a:r>
            <a:r>
              <a:rPr lang="en-GB" sz="2400" spc="150" dirty="0">
                <a:latin typeface="Carlito"/>
                <a:cs typeface="Carlito"/>
              </a:rPr>
              <a:t> </a:t>
            </a:r>
            <a:r>
              <a:rPr lang="en-GB" sz="2400" spc="-25" dirty="0">
                <a:latin typeface="Carlito"/>
                <a:cs typeface="Carlito"/>
              </a:rPr>
              <a:t>attempts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GB" sz="2400" spc="-5" dirty="0">
                <a:latin typeface="Carlito"/>
                <a:cs typeface="Carlito"/>
              </a:rPr>
              <a:t>SO </a:t>
            </a:r>
            <a:r>
              <a:rPr lang="en-GB" sz="2400" spc="-15" dirty="0">
                <a:latin typeface="Carlito"/>
                <a:cs typeface="Carlito"/>
              </a:rPr>
              <a:t>(1) </a:t>
            </a:r>
            <a:r>
              <a:rPr lang="en-GB" sz="2400" spc="-5" dirty="0">
                <a:latin typeface="Carlito"/>
                <a:cs typeface="Carlito"/>
              </a:rPr>
              <a:t>has </a:t>
            </a:r>
            <a:r>
              <a:rPr lang="en-GB" sz="2400" spc="-15" dirty="0">
                <a:latin typeface="Carlito"/>
                <a:cs typeface="Carlito"/>
              </a:rPr>
              <a:t>0% success</a:t>
            </a:r>
            <a:r>
              <a:rPr lang="en-GB" sz="2400" spc="85" dirty="0">
                <a:latin typeface="Carlito"/>
                <a:cs typeface="Carlito"/>
              </a:rPr>
              <a:t> </a:t>
            </a:r>
            <a:r>
              <a:rPr lang="en-GB" sz="2400" spc="-40" dirty="0">
                <a:latin typeface="Carlito"/>
                <a:cs typeface="Carlito"/>
              </a:rPr>
              <a:t>rate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GB" sz="2400" spc="-40" dirty="0">
                <a:latin typeface="Carlito"/>
                <a:cs typeface="Carlito"/>
              </a:rPr>
              <a:t>GTO </a:t>
            </a:r>
            <a:r>
              <a:rPr lang="en-GB" sz="2400" spc="-20" dirty="0">
                <a:latin typeface="Carlito"/>
                <a:cs typeface="Carlito"/>
              </a:rPr>
              <a:t>(27) </a:t>
            </a:r>
            <a:r>
              <a:rPr lang="en-GB" sz="2400" spc="-5" dirty="0">
                <a:latin typeface="Carlito"/>
                <a:cs typeface="Carlito"/>
              </a:rPr>
              <a:t>has the </a:t>
            </a:r>
            <a:r>
              <a:rPr lang="en-GB" sz="2400" spc="-20" dirty="0">
                <a:latin typeface="Carlito"/>
                <a:cs typeface="Carlito"/>
              </a:rPr>
              <a:t>around 50% </a:t>
            </a:r>
            <a:r>
              <a:rPr lang="en-GB" sz="2400" spc="-15" dirty="0">
                <a:latin typeface="Carlito"/>
                <a:cs typeface="Carlito"/>
              </a:rPr>
              <a:t>success </a:t>
            </a:r>
            <a:r>
              <a:rPr lang="en-GB" sz="2400" spc="-40" dirty="0">
                <a:latin typeface="Carlito"/>
                <a:cs typeface="Carlito"/>
              </a:rPr>
              <a:t>rate </a:t>
            </a:r>
            <a:r>
              <a:rPr lang="en-GB" sz="2400" spc="-15" dirty="0">
                <a:latin typeface="Carlito"/>
                <a:cs typeface="Carlito"/>
              </a:rPr>
              <a:t>but </a:t>
            </a:r>
            <a:r>
              <a:rPr lang="en-GB" sz="2400" spc="-20" dirty="0">
                <a:latin typeface="Carlito"/>
                <a:cs typeface="Carlito"/>
              </a:rPr>
              <a:t>largest</a:t>
            </a:r>
            <a:r>
              <a:rPr lang="en-GB" sz="2400" spc="225" dirty="0">
                <a:latin typeface="Carlito"/>
                <a:cs typeface="Carlito"/>
              </a:rPr>
              <a:t> </a:t>
            </a:r>
            <a:r>
              <a:rPr lang="en-GB" sz="2400" spc="-5" dirty="0">
                <a:latin typeface="Carlito"/>
                <a:cs typeface="Carlito"/>
              </a:rPr>
              <a:t>sample</a:t>
            </a:r>
            <a:endParaRPr lang="en-GB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A9FF4-0B73-14EA-F9B4-90D507AA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68" y="2005004"/>
            <a:ext cx="5704263" cy="34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908389" cy="1256644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GB" sz="2400" spc="-15" dirty="0">
                <a:latin typeface="Carlito"/>
                <a:cs typeface="Carlito"/>
              </a:rPr>
              <a:t>Launch Orbit </a:t>
            </a:r>
            <a:r>
              <a:rPr lang="en-GB" sz="2400" spc="-25" dirty="0">
                <a:latin typeface="Carlito"/>
                <a:cs typeface="Carlito"/>
              </a:rPr>
              <a:t>preferences </a:t>
            </a:r>
            <a:r>
              <a:rPr lang="en-GB" sz="2400" spc="-5" dirty="0">
                <a:latin typeface="Carlito"/>
                <a:cs typeface="Carlito"/>
              </a:rPr>
              <a:t>changed </a:t>
            </a:r>
            <a:r>
              <a:rPr lang="en-GB" sz="2400" spc="-20" dirty="0">
                <a:latin typeface="Carlito"/>
                <a:cs typeface="Carlito"/>
              </a:rPr>
              <a:t>over </a:t>
            </a:r>
            <a:r>
              <a:rPr lang="en-GB" sz="2400" spc="-10" dirty="0">
                <a:latin typeface="Carlito"/>
                <a:cs typeface="Carlito"/>
              </a:rPr>
              <a:t>Flight </a:t>
            </a:r>
            <a:r>
              <a:rPr lang="en-GB" sz="2400" spc="-50" dirty="0">
                <a:latin typeface="Carlito"/>
                <a:cs typeface="Carlito"/>
              </a:rPr>
              <a:t>Number.  </a:t>
            </a:r>
          </a:p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GB" sz="2400" spc="-15" dirty="0">
                <a:latin typeface="Carlito"/>
                <a:cs typeface="Carlito"/>
              </a:rPr>
              <a:t>Launch </a:t>
            </a:r>
            <a:r>
              <a:rPr lang="en-GB" sz="2400" spc="-25" dirty="0">
                <a:latin typeface="Carlito"/>
                <a:cs typeface="Carlito"/>
              </a:rPr>
              <a:t>Outcome </a:t>
            </a:r>
            <a:r>
              <a:rPr lang="en-GB" sz="2400" spc="-15" dirty="0">
                <a:latin typeface="Carlito"/>
                <a:cs typeface="Carlito"/>
              </a:rPr>
              <a:t>seems to </a:t>
            </a:r>
            <a:r>
              <a:rPr lang="en-GB" sz="2400" spc="-25" dirty="0">
                <a:latin typeface="Carlito"/>
                <a:cs typeface="Carlito"/>
              </a:rPr>
              <a:t>correlate </a:t>
            </a:r>
            <a:r>
              <a:rPr lang="en-GB" sz="2400" spc="-5" dirty="0">
                <a:latin typeface="Carlito"/>
                <a:cs typeface="Carlito"/>
              </a:rPr>
              <a:t>with this</a:t>
            </a:r>
            <a:r>
              <a:rPr lang="en-GB" sz="2400" spc="120" dirty="0">
                <a:latin typeface="Carlito"/>
                <a:cs typeface="Carlito"/>
              </a:rPr>
              <a:t> </a:t>
            </a:r>
            <a:r>
              <a:rPr lang="en-GB" sz="2400" spc="-25" dirty="0">
                <a:latin typeface="Carlito"/>
                <a:cs typeface="Carlito"/>
              </a:rPr>
              <a:t>preference.</a:t>
            </a:r>
            <a:endParaRPr lang="en-GB" sz="24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GB" sz="2400" spc="-15" dirty="0">
                <a:latin typeface="Carlito"/>
                <a:cs typeface="Carlito"/>
              </a:rPr>
              <a:t>SpaceX </a:t>
            </a:r>
            <a:r>
              <a:rPr lang="en-GB" sz="2400" spc="-20" dirty="0">
                <a:latin typeface="Carlito"/>
                <a:cs typeface="Carlito"/>
              </a:rPr>
              <a:t>started </a:t>
            </a:r>
            <a:r>
              <a:rPr lang="en-GB" sz="2400" spc="-5" dirty="0">
                <a:latin typeface="Carlito"/>
                <a:cs typeface="Carlito"/>
              </a:rPr>
              <a:t>with </a:t>
            </a:r>
            <a:r>
              <a:rPr lang="en-GB" sz="2400" spc="-25" dirty="0">
                <a:latin typeface="Carlito"/>
                <a:cs typeface="Carlito"/>
              </a:rPr>
              <a:t>LEO </a:t>
            </a:r>
            <a:r>
              <a:rPr lang="en-GB" sz="2400" spc="-5" dirty="0">
                <a:latin typeface="Carlito"/>
                <a:cs typeface="Carlito"/>
              </a:rPr>
              <a:t>orbits which </a:t>
            </a:r>
            <a:r>
              <a:rPr lang="en-GB" sz="2400" spc="-20" dirty="0">
                <a:latin typeface="Carlito"/>
                <a:cs typeface="Carlito"/>
              </a:rPr>
              <a:t>saw </a:t>
            </a:r>
            <a:r>
              <a:rPr lang="en-GB" sz="2400" spc="-25" dirty="0">
                <a:latin typeface="Carlito"/>
                <a:cs typeface="Carlito"/>
              </a:rPr>
              <a:t>moderate </a:t>
            </a:r>
            <a:r>
              <a:rPr lang="en-GB" sz="2400" spc="-15" dirty="0">
                <a:latin typeface="Carlito"/>
                <a:cs typeface="Carlito"/>
              </a:rPr>
              <a:t>success </a:t>
            </a:r>
            <a:r>
              <a:rPr lang="en-GB" sz="2400" spc="-25" dirty="0">
                <a:latin typeface="Carlito"/>
                <a:cs typeface="Carlito"/>
              </a:rPr>
              <a:t>LEO </a:t>
            </a:r>
            <a:r>
              <a:rPr lang="en-GB" sz="2400" spc="-5" dirty="0">
                <a:latin typeface="Carlito"/>
                <a:cs typeface="Carlito"/>
              </a:rPr>
              <a:t>and </a:t>
            </a:r>
            <a:r>
              <a:rPr lang="en-GB" sz="2400" spc="-25" dirty="0">
                <a:latin typeface="Carlito"/>
                <a:cs typeface="Carlito"/>
              </a:rPr>
              <a:t>returned </a:t>
            </a:r>
            <a:r>
              <a:rPr lang="en-GB" sz="2400" spc="-15" dirty="0">
                <a:latin typeface="Carlito"/>
                <a:cs typeface="Carlito"/>
              </a:rPr>
              <a:t>to </a:t>
            </a:r>
            <a:r>
              <a:rPr lang="en-GB" sz="2400" spc="-25" dirty="0">
                <a:latin typeface="Carlito"/>
                <a:cs typeface="Carlito"/>
              </a:rPr>
              <a:t>VLEO </a:t>
            </a:r>
            <a:r>
              <a:rPr lang="en-GB" sz="2400" dirty="0">
                <a:latin typeface="Carlito"/>
                <a:cs typeface="Carlito"/>
              </a:rPr>
              <a:t>in </a:t>
            </a:r>
            <a:r>
              <a:rPr lang="en-GB" sz="2400" spc="-25" dirty="0">
                <a:latin typeface="Carlito"/>
                <a:cs typeface="Carlito"/>
              </a:rPr>
              <a:t>recent </a:t>
            </a:r>
            <a:r>
              <a:rPr lang="en-GB" sz="2400" spc="-5" dirty="0">
                <a:latin typeface="Carlito"/>
                <a:cs typeface="Carlito"/>
              </a:rPr>
              <a:t>launches  </a:t>
            </a: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GB" sz="2400" spc="-15" dirty="0">
                <a:latin typeface="Carlito"/>
                <a:cs typeface="Carlito"/>
              </a:rPr>
              <a:t>SpaceX </a:t>
            </a:r>
            <a:r>
              <a:rPr lang="en-GB" sz="2400" spc="-20" dirty="0">
                <a:latin typeface="Carlito"/>
                <a:cs typeface="Carlito"/>
              </a:rPr>
              <a:t>appears </a:t>
            </a:r>
            <a:r>
              <a:rPr lang="en-GB" sz="2400" spc="-15" dirty="0">
                <a:latin typeface="Carlito"/>
                <a:cs typeface="Carlito"/>
              </a:rPr>
              <a:t>to </a:t>
            </a:r>
            <a:r>
              <a:rPr lang="en-GB" sz="2400" spc="-25" dirty="0">
                <a:latin typeface="Carlito"/>
                <a:cs typeface="Carlito"/>
              </a:rPr>
              <a:t>perform better </a:t>
            </a:r>
            <a:r>
              <a:rPr lang="en-GB" sz="2400" dirty="0">
                <a:latin typeface="Carlito"/>
                <a:cs typeface="Carlito"/>
              </a:rPr>
              <a:t>in </a:t>
            </a:r>
            <a:r>
              <a:rPr lang="en-GB" sz="2400" spc="-20" dirty="0">
                <a:latin typeface="Carlito"/>
                <a:cs typeface="Carlito"/>
              </a:rPr>
              <a:t>lower </a:t>
            </a:r>
            <a:r>
              <a:rPr lang="en-GB" sz="2400" spc="-5" dirty="0">
                <a:latin typeface="Carlito"/>
                <a:cs typeface="Carlito"/>
              </a:rPr>
              <a:t>orbits or </a:t>
            </a:r>
            <a:r>
              <a:rPr lang="en-GB" sz="2400" spc="-20" dirty="0">
                <a:latin typeface="Carlito"/>
                <a:cs typeface="Carlito"/>
              </a:rPr>
              <a:t>Sun-synchronous</a:t>
            </a:r>
            <a:r>
              <a:rPr lang="en-GB" sz="2400" spc="275" dirty="0">
                <a:latin typeface="Carlito"/>
                <a:cs typeface="Carlito"/>
              </a:rPr>
              <a:t> </a:t>
            </a:r>
            <a:r>
              <a:rPr lang="en-GB" sz="2400" spc="-5" dirty="0">
                <a:latin typeface="Carlito"/>
                <a:cs typeface="Carlito"/>
              </a:rPr>
              <a:t>orbits</a:t>
            </a:r>
            <a:endParaRPr lang="en-GB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5C1B0-0492-435D-FC1D-D1F538BF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3" y="3417804"/>
            <a:ext cx="11299667" cy="28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25600"/>
            <a:ext cx="10598789" cy="150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GB" sz="2400" spc="-25" dirty="0">
                <a:latin typeface="Carlito"/>
                <a:cs typeface="Carlito"/>
              </a:rPr>
              <a:t>Payload </a:t>
            </a:r>
            <a:r>
              <a:rPr lang="en-GB" sz="2400" spc="-5" dirty="0">
                <a:latin typeface="Carlito"/>
                <a:cs typeface="Carlito"/>
              </a:rPr>
              <a:t>mass </a:t>
            </a:r>
            <a:r>
              <a:rPr lang="en-GB" sz="2400" spc="-20" dirty="0">
                <a:latin typeface="Carlito"/>
                <a:cs typeface="Carlito"/>
              </a:rPr>
              <a:t>seems </a:t>
            </a:r>
            <a:r>
              <a:rPr lang="en-GB" sz="2400" spc="-15" dirty="0">
                <a:latin typeface="Carlito"/>
                <a:cs typeface="Carlito"/>
              </a:rPr>
              <a:t>to </a:t>
            </a:r>
            <a:r>
              <a:rPr lang="en-GB" sz="2400" spc="-25" dirty="0">
                <a:latin typeface="Carlito"/>
                <a:cs typeface="Carlito"/>
              </a:rPr>
              <a:t>correlate </a:t>
            </a:r>
            <a:r>
              <a:rPr lang="en-GB" sz="2400" spc="-5" dirty="0">
                <a:latin typeface="Carlito"/>
                <a:cs typeface="Carlito"/>
              </a:rPr>
              <a:t>with</a:t>
            </a:r>
            <a:r>
              <a:rPr lang="en-GB" sz="2400" spc="40" dirty="0">
                <a:latin typeface="Carlito"/>
                <a:cs typeface="Carlito"/>
              </a:rPr>
              <a:t> </a:t>
            </a:r>
            <a:r>
              <a:rPr lang="en-GB" sz="2400" spc="-15" dirty="0">
                <a:latin typeface="Carlito"/>
                <a:cs typeface="Carlito"/>
              </a:rPr>
              <a:t>orbit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GB" sz="2400" spc="-25" dirty="0">
                <a:latin typeface="Carlito"/>
                <a:cs typeface="Carlito"/>
              </a:rPr>
              <a:t>LEO </a:t>
            </a:r>
            <a:r>
              <a:rPr lang="en-GB" sz="2400" spc="-5" dirty="0">
                <a:latin typeface="Carlito"/>
                <a:cs typeface="Carlito"/>
              </a:rPr>
              <a:t>and </a:t>
            </a:r>
            <a:r>
              <a:rPr lang="en-GB" sz="2400" spc="-15" dirty="0">
                <a:latin typeface="Carlito"/>
                <a:cs typeface="Carlito"/>
              </a:rPr>
              <a:t>SSO seem to </a:t>
            </a:r>
            <a:r>
              <a:rPr lang="en-GB" sz="2400" spc="-25" dirty="0">
                <a:latin typeface="Carlito"/>
                <a:cs typeface="Carlito"/>
              </a:rPr>
              <a:t>have </a:t>
            </a:r>
            <a:r>
              <a:rPr lang="en-GB" sz="2400" spc="-20" dirty="0">
                <a:latin typeface="Carlito"/>
                <a:cs typeface="Carlito"/>
              </a:rPr>
              <a:t>relatively low payload</a:t>
            </a:r>
            <a:r>
              <a:rPr lang="en-GB" sz="2400" spc="135" dirty="0">
                <a:latin typeface="Carlito"/>
                <a:cs typeface="Carlito"/>
              </a:rPr>
              <a:t> </a:t>
            </a:r>
            <a:r>
              <a:rPr lang="en-GB" sz="2400" spc="-5" dirty="0">
                <a:latin typeface="Carlito"/>
                <a:cs typeface="Carlito"/>
              </a:rPr>
              <a:t>mass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GB" sz="2400" spc="-5" dirty="0">
                <a:latin typeface="Carlito"/>
                <a:cs typeface="Carlito"/>
              </a:rPr>
              <a:t>The other </a:t>
            </a:r>
            <a:r>
              <a:rPr lang="en-GB" sz="2400" spc="-20" dirty="0">
                <a:latin typeface="Carlito"/>
                <a:cs typeface="Carlito"/>
              </a:rPr>
              <a:t>most successful </a:t>
            </a:r>
            <a:r>
              <a:rPr lang="en-GB" sz="2400" spc="-5" dirty="0">
                <a:latin typeface="Carlito"/>
                <a:cs typeface="Carlito"/>
              </a:rPr>
              <a:t>orbit </a:t>
            </a:r>
            <a:r>
              <a:rPr lang="en-GB" sz="2400" spc="-20" dirty="0">
                <a:latin typeface="Carlito"/>
                <a:cs typeface="Carlito"/>
              </a:rPr>
              <a:t>VLEO </a:t>
            </a:r>
            <a:r>
              <a:rPr lang="en-GB" sz="2400" spc="-5" dirty="0">
                <a:latin typeface="Carlito"/>
                <a:cs typeface="Carlito"/>
              </a:rPr>
              <a:t>only has </a:t>
            </a:r>
            <a:r>
              <a:rPr lang="en-GB" sz="2400" spc="-10" dirty="0">
                <a:latin typeface="Carlito"/>
                <a:cs typeface="Carlito"/>
              </a:rPr>
              <a:t>payload </a:t>
            </a:r>
            <a:r>
              <a:rPr lang="en-GB" sz="2400" spc="-5" dirty="0">
                <a:latin typeface="Carlito"/>
                <a:cs typeface="Carlito"/>
              </a:rPr>
              <a:t>mass </a:t>
            </a:r>
            <a:r>
              <a:rPr lang="en-GB" sz="2400" spc="-20" dirty="0">
                <a:latin typeface="Carlito"/>
                <a:cs typeface="Carlito"/>
              </a:rPr>
              <a:t>values </a:t>
            </a:r>
            <a:r>
              <a:rPr lang="en-GB" sz="2400" spc="-5" dirty="0">
                <a:latin typeface="Carlito"/>
                <a:cs typeface="Carlito"/>
              </a:rPr>
              <a:t>in the higher end of the</a:t>
            </a:r>
            <a:r>
              <a:rPr lang="en-GB" sz="2400" spc="85" dirty="0">
                <a:latin typeface="Carlito"/>
                <a:cs typeface="Carlito"/>
              </a:rPr>
              <a:t> </a:t>
            </a:r>
            <a:r>
              <a:rPr lang="en-GB" sz="2400" spc="-25" dirty="0">
                <a:latin typeface="Carlito"/>
                <a:cs typeface="Carlito"/>
              </a:rPr>
              <a:t>range</a:t>
            </a:r>
            <a:endParaRPr lang="en-GB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B3BD3-9DD1-45F9-4762-BA4014893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80" y="3276858"/>
            <a:ext cx="11321439" cy="274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GB" sz="2400" spc="-15" dirty="0">
                <a:latin typeface="Carlito"/>
                <a:cs typeface="Carlito"/>
              </a:rPr>
              <a:t>Success </a:t>
            </a:r>
            <a:r>
              <a:rPr lang="en-GB" sz="2400" spc="-20" dirty="0">
                <a:latin typeface="Carlito"/>
                <a:cs typeface="Carlito"/>
              </a:rPr>
              <a:t>generally </a:t>
            </a:r>
            <a:r>
              <a:rPr lang="en-GB" sz="2400" spc="-10" dirty="0">
                <a:latin typeface="Carlito"/>
                <a:cs typeface="Carlito"/>
              </a:rPr>
              <a:t>increases </a:t>
            </a:r>
            <a:r>
              <a:rPr lang="en-GB" sz="2400" spc="-20" dirty="0">
                <a:latin typeface="Carlito"/>
                <a:cs typeface="Carlito"/>
              </a:rPr>
              <a:t>over </a:t>
            </a:r>
            <a:r>
              <a:rPr lang="en-GB" sz="2400" spc="-5" dirty="0">
                <a:latin typeface="Carlito"/>
                <a:cs typeface="Carlito"/>
              </a:rPr>
              <a:t>time since </a:t>
            </a:r>
            <a:r>
              <a:rPr lang="en-GB" sz="2400" spc="-20" dirty="0">
                <a:latin typeface="Carlito"/>
                <a:cs typeface="Carlito"/>
              </a:rPr>
              <a:t>2013 </a:t>
            </a:r>
            <a:r>
              <a:rPr lang="en-GB" sz="2400" spc="-5" dirty="0">
                <a:latin typeface="Carlito"/>
                <a:cs typeface="Carlito"/>
              </a:rPr>
              <a:t>with a </a:t>
            </a:r>
            <a:r>
              <a:rPr lang="en-GB" sz="2400" spc="-10" dirty="0">
                <a:latin typeface="Carlito"/>
                <a:cs typeface="Carlito"/>
              </a:rPr>
              <a:t>slight </a:t>
            </a:r>
            <a:r>
              <a:rPr lang="en-GB" sz="2400" spc="-5" dirty="0">
                <a:latin typeface="Carlito"/>
                <a:cs typeface="Carlito"/>
              </a:rPr>
              <a:t>dip </a:t>
            </a:r>
            <a:r>
              <a:rPr lang="en-GB" sz="2400" dirty="0">
                <a:latin typeface="Carlito"/>
                <a:cs typeface="Carlito"/>
              </a:rPr>
              <a:t>in</a:t>
            </a:r>
            <a:r>
              <a:rPr lang="en-GB" sz="2400" spc="55" dirty="0">
                <a:latin typeface="Carlito"/>
                <a:cs typeface="Carlito"/>
              </a:rPr>
              <a:t> </a:t>
            </a:r>
            <a:r>
              <a:rPr lang="en-GB" sz="2400" spc="-25" dirty="0">
                <a:latin typeface="Carlito"/>
                <a:cs typeface="Carlito"/>
              </a:rPr>
              <a:t>2018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GB" sz="2400" spc="-20" dirty="0">
                <a:latin typeface="Carlito"/>
                <a:cs typeface="Carlito"/>
              </a:rPr>
              <a:t>Success </a:t>
            </a:r>
            <a:r>
              <a:rPr lang="en-GB" sz="2400" dirty="0">
                <a:latin typeface="Carlito"/>
                <a:cs typeface="Carlito"/>
              </a:rPr>
              <a:t>in </a:t>
            </a:r>
            <a:r>
              <a:rPr lang="en-GB" sz="2400" spc="-25" dirty="0">
                <a:latin typeface="Carlito"/>
                <a:cs typeface="Carlito"/>
              </a:rPr>
              <a:t>recent years </a:t>
            </a:r>
            <a:r>
              <a:rPr lang="en-GB" sz="2400" spc="-15" dirty="0">
                <a:latin typeface="Carlito"/>
                <a:cs typeface="Carlito"/>
              </a:rPr>
              <a:t>at </a:t>
            </a:r>
            <a:r>
              <a:rPr lang="en-GB" sz="2400" spc="-20" dirty="0">
                <a:latin typeface="Carlito"/>
                <a:cs typeface="Carlito"/>
              </a:rPr>
              <a:t>around</a:t>
            </a:r>
            <a:r>
              <a:rPr lang="en-GB" sz="2400" spc="90" dirty="0">
                <a:latin typeface="Carlito"/>
                <a:cs typeface="Carlito"/>
              </a:rPr>
              <a:t> </a:t>
            </a:r>
            <a:r>
              <a:rPr lang="en-GB" sz="2400" spc="-25" dirty="0">
                <a:latin typeface="Carlito"/>
                <a:cs typeface="Carlito"/>
              </a:rPr>
              <a:t>80%</a:t>
            </a:r>
            <a:endParaRPr lang="en-GB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D0CDC-E302-68EE-8157-799D4896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378" y="1808398"/>
            <a:ext cx="5887233" cy="40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5A8121-A92C-EC2A-D598-154B94A1E14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613600" y="1894914"/>
            <a:ext cx="6696000" cy="38583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8E3851-69C8-0454-560E-2EF397D47C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903465" y="1801543"/>
            <a:ext cx="7925007" cy="32549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539641-3B34-1326-499A-B7B2C3F5663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038779" y="1807377"/>
            <a:ext cx="5769579" cy="28902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02B615-9D74-F7E6-DDEC-ED2DD61AD9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792708" y="1823982"/>
            <a:ext cx="6319322" cy="37056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B13F9A-32EB-C19E-293C-7FF5B062E5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901601" y="1481230"/>
            <a:ext cx="6551516" cy="38955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F1571BE-5AF2-8D57-1AB1-E4721EB84D5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923997" y="1758181"/>
            <a:ext cx="6575143" cy="37210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47200"/>
            <a:ext cx="10326708" cy="46584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Collected </a:t>
            </a:r>
            <a:r>
              <a:rPr lang="en-GB"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from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public SpaceX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API and </a:t>
            </a:r>
            <a:r>
              <a:rPr lang="en-GB" sz="2200" spc="-10" dirty="0">
                <a:solidFill>
                  <a:srgbClr val="BB562C"/>
                </a:solidFill>
                <a:latin typeface="Carlito"/>
                <a:cs typeface="Carlito"/>
              </a:rPr>
              <a:t>SpaceX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Wikipedia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page.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Created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labels 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column </a:t>
            </a:r>
            <a:r>
              <a:rPr lang="en-GB" sz="2200" spc="-35" dirty="0">
                <a:solidFill>
                  <a:srgbClr val="BB562C"/>
                </a:solidFill>
                <a:latin typeface="Carlito"/>
                <a:cs typeface="Carlito"/>
              </a:rPr>
              <a:t>‘class’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which classifies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successful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landings.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Explored </a:t>
            </a:r>
            <a:r>
              <a:rPr lang="en-GB"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lang="en-GB" sz="2200" spc="-10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lang="en-GB" sz="2200" dirty="0">
                <a:solidFill>
                  <a:srgbClr val="BB562C"/>
                </a:solidFill>
                <a:latin typeface="Carlito"/>
                <a:cs typeface="Carlito"/>
              </a:rPr>
              <a:t>SQL, 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visualization,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folium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maps,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and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dashboards.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Gathered </a:t>
            </a:r>
            <a:r>
              <a:rPr lang="en-GB" sz="2200" spc="-30" dirty="0">
                <a:solidFill>
                  <a:srgbClr val="BB562C"/>
                </a:solidFill>
                <a:latin typeface="Carlito"/>
                <a:cs typeface="Carlito"/>
              </a:rPr>
              <a:t>relevant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columns </a:t>
            </a:r>
            <a:r>
              <a:rPr lang="en-GB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be </a:t>
            </a:r>
            <a:r>
              <a:rPr lang="en-GB" sz="2200" spc="-10" dirty="0">
                <a:solidFill>
                  <a:srgbClr val="BB562C"/>
                </a:solidFill>
                <a:latin typeface="Carlito"/>
                <a:cs typeface="Carlito"/>
              </a:rPr>
              <a:t>used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as  </a:t>
            </a:r>
            <a:r>
              <a:rPr lang="en-GB" sz="2200" spc="-30" dirty="0">
                <a:solidFill>
                  <a:srgbClr val="BB562C"/>
                </a:solidFill>
                <a:latin typeface="Carlito"/>
                <a:cs typeface="Carlito"/>
              </a:rPr>
              <a:t>features.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Changed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all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categorical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variables </a:t>
            </a:r>
            <a:r>
              <a:rPr lang="en-GB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binary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one hot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encoding. 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Standardized </a:t>
            </a:r>
            <a:r>
              <a:rPr lang="en-GB"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and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used </a:t>
            </a:r>
            <a:r>
              <a:rPr lang="en-GB" sz="2200" spc="-20" dirty="0" err="1">
                <a:solidFill>
                  <a:srgbClr val="BB562C"/>
                </a:solidFill>
                <a:latin typeface="Carlito"/>
                <a:cs typeface="Carlito"/>
              </a:rPr>
              <a:t>GridSearchCV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GB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find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best </a:t>
            </a:r>
            <a:r>
              <a:rPr lang="en-GB" sz="2200" spc="-40" dirty="0">
                <a:solidFill>
                  <a:srgbClr val="BB562C"/>
                </a:solidFill>
                <a:latin typeface="Carlito"/>
                <a:cs typeface="Carlito"/>
              </a:rPr>
              <a:t>parameters </a:t>
            </a:r>
            <a:r>
              <a:rPr lang="en-GB" sz="2200" spc="-35" dirty="0">
                <a:solidFill>
                  <a:srgbClr val="BB562C"/>
                </a:solidFill>
                <a:latin typeface="Carlito"/>
                <a:cs typeface="Carlito"/>
              </a:rPr>
              <a:t>for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machine learning  models.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Visualize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accuracy score </a:t>
            </a:r>
            <a:r>
              <a:rPr lang="en-GB" sz="2200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all</a:t>
            </a:r>
            <a:r>
              <a:rPr lang="en-GB" sz="2200" spc="-4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models.</a:t>
            </a:r>
            <a:endParaRPr lang="en-GB"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GB" sz="2200" dirty="0">
              <a:latin typeface="Carlito"/>
              <a:cs typeface="Carlito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Four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machine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learning models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were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produced: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Logistic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Regression,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Support </a:t>
            </a:r>
            <a:r>
              <a:rPr lang="en-GB" sz="2200" spc="-50" dirty="0">
                <a:solidFill>
                  <a:srgbClr val="BB562C"/>
                </a:solidFill>
                <a:latin typeface="Carlito"/>
                <a:cs typeface="Carlito"/>
              </a:rPr>
              <a:t>Vector 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Machine,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Decision </a:t>
            </a:r>
            <a:r>
              <a:rPr lang="en-GB" sz="2200" spc="-80" dirty="0">
                <a:solidFill>
                  <a:srgbClr val="BB562C"/>
                </a:solidFill>
                <a:latin typeface="Carlito"/>
                <a:cs typeface="Carlito"/>
              </a:rPr>
              <a:t>Tree </a:t>
            </a:r>
            <a:r>
              <a:rPr lang="en-GB" sz="2200" spc="-45" dirty="0">
                <a:solidFill>
                  <a:srgbClr val="BB562C"/>
                </a:solidFill>
                <a:latin typeface="Carlito"/>
                <a:cs typeface="Carlito"/>
              </a:rPr>
              <a:t>Classifier,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and K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Nearest </a:t>
            </a:r>
            <a:r>
              <a:rPr lang="en-GB" sz="2200" spc="-20" dirty="0" err="1">
                <a:solidFill>
                  <a:srgbClr val="BB562C"/>
                </a:solidFill>
                <a:latin typeface="Carlito"/>
                <a:cs typeface="Carlito"/>
              </a:rPr>
              <a:t>Neighbors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.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All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produced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similar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results 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with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accuracy </a:t>
            </a:r>
            <a:r>
              <a:rPr lang="en-GB" sz="2200" spc="-45" dirty="0">
                <a:solidFill>
                  <a:srgbClr val="BB562C"/>
                </a:solidFill>
                <a:latin typeface="Carlito"/>
                <a:cs typeface="Carlito"/>
              </a:rPr>
              <a:t>rate </a:t>
            </a:r>
            <a:r>
              <a:rPr lang="en-GB" sz="2200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about 83.33%. All models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over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predicted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successful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landings.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More  </a:t>
            </a:r>
            <a:r>
              <a:rPr lang="en-GB"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is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needed </a:t>
            </a:r>
            <a:r>
              <a:rPr lang="en-GB" sz="2200" spc="-35" dirty="0">
                <a:solidFill>
                  <a:srgbClr val="BB562C"/>
                </a:solidFill>
                <a:latin typeface="Carlito"/>
                <a:cs typeface="Carlito"/>
              </a:rPr>
              <a:t>for </a:t>
            </a:r>
            <a:r>
              <a:rPr lang="en-GB" sz="2200" spc="-40" dirty="0">
                <a:solidFill>
                  <a:srgbClr val="BB562C"/>
                </a:solidFill>
                <a:latin typeface="Carlito"/>
                <a:cs typeface="Carlito"/>
              </a:rPr>
              <a:t>better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model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determination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and</a:t>
            </a:r>
            <a:r>
              <a:rPr lang="en-GB" sz="2200" spc="204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GB" sz="2200" spc="-50" dirty="0">
                <a:solidFill>
                  <a:srgbClr val="BB562C"/>
                </a:solidFill>
                <a:latin typeface="Carlito"/>
                <a:cs typeface="Carlito"/>
              </a:rPr>
              <a:t>accuracy.</a:t>
            </a:r>
            <a:endParaRPr lang="en-GB" sz="22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427228-B6AB-3794-33BA-CF6CD218A1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493134" y="1675818"/>
            <a:ext cx="5350469" cy="36141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F749E6-832F-7BDF-0FE9-6939A908F0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893600" y="1856752"/>
            <a:ext cx="8042399" cy="42890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7A099F-294B-FD5F-9FC8-CA58BB9D2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72857" y="1648800"/>
            <a:ext cx="6939824" cy="4046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AA2750-F92E-19A0-8F65-C18381AC773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325291" y="1490400"/>
            <a:ext cx="7315509" cy="428257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EC1E3E-5E08-1F7E-E33F-0D5CDC3E86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35200" y="1346224"/>
            <a:ext cx="8388000" cy="4970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IN US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294BE9-DA9C-92D7-3E2E-50F9E207DE0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994400" y="1396800"/>
            <a:ext cx="7868085" cy="485633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 CODED LAUNCH MARKERS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3BA8F7-7EA9-2691-860B-39B02ABFF7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747672"/>
            <a:ext cx="10786645" cy="38611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41DE09-F33D-1254-3A38-50D965D155C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14547" y="1550622"/>
            <a:ext cx="6030843" cy="27269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across launch 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049D9-FC4B-E47C-FE4A-18B0D92438FE}"/>
              </a:ext>
            </a:extLst>
          </p:cNvPr>
          <p:cNvSpPr txBox="1"/>
          <p:nvPr/>
        </p:nvSpPr>
        <p:spPr>
          <a:xfrm>
            <a:off x="2750590" y="4388966"/>
            <a:ext cx="6094800" cy="183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GB" sz="18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lang="en-GB" sz="18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GB" sz="1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GB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12000"/>
            <a:ext cx="10530113" cy="4513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1395" indent="0">
              <a:lnSpc>
                <a:spcPct val="100000"/>
              </a:lnSpc>
              <a:spcBef>
                <a:spcPts val="1270"/>
              </a:spcBef>
              <a:buNone/>
            </a:pPr>
            <a:r>
              <a:rPr lang="en-GB" sz="3000" spc="-20" dirty="0">
                <a:solidFill>
                  <a:srgbClr val="BB562C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		</a:t>
            </a:r>
            <a:r>
              <a:rPr lang="en-GB" sz="3000" u="heavy" spc="-20" dirty="0">
                <a:solidFill>
                  <a:srgbClr val="BB562C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Background:</a:t>
            </a:r>
            <a:endParaRPr lang="en-GB" sz="30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Commercial </a:t>
            </a:r>
            <a:r>
              <a:rPr lang="en-GB" sz="2200" spc="-10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Age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is</a:t>
            </a:r>
            <a:r>
              <a:rPr lang="en-GB" sz="2200" spc="5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Here</a:t>
            </a:r>
            <a:endParaRPr lang="en-GB"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X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has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best pricing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($62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million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vs.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$165 million</a:t>
            </a:r>
            <a:r>
              <a:rPr lang="en-GB" sz="2200" spc="2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USD)</a:t>
            </a:r>
            <a:endParaRPr lang="en-GB"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Largely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due </a:t>
            </a:r>
            <a:r>
              <a:rPr lang="en-GB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ability </a:t>
            </a:r>
            <a:r>
              <a:rPr lang="en-GB" sz="2200" spc="-30" dirty="0">
                <a:solidFill>
                  <a:srgbClr val="BB562C"/>
                </a:solidFill>
                <a:latin typeface="Carlito"/>
                <a:cs typeface="Carlito"/>
              </a:rPr>
              <a:t>to recover </a:t>
            </a: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part </a:t>
            </a:r>
            <a:r>
              <a:rPr lang="en-GB" sz="2200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lang="en-GB" sz="2200" spc="-45" dirty="0">
                <a:solidFill>
                  <a:srgbClr val="BB562C"/>
                </a:solidFill>
                <a:latin typeface="Carlito"/>
                <a:cs typeface="Carlito"/>
              </a:rPr>
              <a:t>rocket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(Stage</a:t>
            </a:r>
            <a:r>
              <a:rPr lang="en-GB" sz="2200" spc="13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1)</a:t>
            </a:r>
            <a:endParaRPr lang="en-GB"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z="2200" spc="-15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Y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wants </a:t>
            </a:r>
            <a:r>
              <a:rPr lang="en-GB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compete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with </a:t>
            </a:r>
            <a:r>
              <a:rPr lang="en-GB" sz="2200" spc="-10" dirty="0">
                <a:solidFill>
                  <a:srgbClr val="BB562C"/>
                </a:solidFill>
                <a:latin typeface="Carlito"/>
                <a:cs typeface="Carlito"/>
              </a:rPr>
              <a:t>Space</a:t>
            </a:r>
            <a:r>
              <a:rPr lang="en-GB" sz="2200" spc="6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X</a:t>
            </a:r>
            <a:endParaRPr lang="en-GB" sz="2200" dirty="0">
              <a:latin typeface="Carlito"/>
              <a:cs typeface="Carlito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sz="2500" dirty="0">
              <a:latin typeface="Carlito"/>
              <a:cs typeface="Carlito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3000" u="heavy" spc="-20" dirty="0">
                <a:solidFill>
                  <a:srgbClr val="BB562C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Problem:</a:t>
            </a:r>
            <a:endParaRPr lang="en-GB" sz="3000" dirty="0">
              <a:latin typeface="Carlito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200" spc="-10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Y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tasks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us </a:t>
            </a:r>
            <a:r>
              <a:rPr lang="en-GB"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train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a machine learning model </a:t>
            </a:r>
            <a:r>
              <a:rPr lang="en-GB" sz="2200" spc="-60" dirty="0">
                <a:solidFill>
                  <a:srgbClr val="BB562C"/>
                </a:solidFill>
                <a:latin typeface="Carlito"/>
                <a:cs typeface="Carlito"/>
              </a:rPr>
              <a:t>to  </a:t>
            </a:r>
            <a:r>
              <a:rPr lang="en-GB" sz="2200" spc="-20" dirty="0">
                <a:solidFill>
                  <a:srgbClr val="BB562C"/>
                </a:solidFill>
                <a:latin typeface="Carlito"/>
                <a:cs typeface="Carlito"/>
              </a:rPr>
              <a:t>predict successful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Stage </a:t>
            </a:r>
            <a:r>
              <a:rPr lang="en-GB" sz="2200" spc="-5" dirty="0">
                <a:solidFill>
                  <a:srgbClr val="BB562C"/>
                </a:solidFill>
                <a:latin typeface="Carlito"/>
                <a:cs typeface="Carlito"/>
              </a:rPr>
              <a:t>1</a:t>
            </a:r>
            <a:r>
              <a:rPr lang="en-GB" sz="2200" spc="4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GB" sz="2200" spc="-25" dirty="0">
                <a:solidFill>
                  <a:srgbClr val="BB562C"/>
                </a:solidFill>
                <a:latin typeface="Carlito"/>
                <a:cs typeface="Carlito"/>
              </a:rPr>
              <a:t>recovery</a:t>
            </a:r>
            <a:endParaRPr lang="en-GB" sz="2200" dirty="0">
              <a:latin typeface="Carlito"/>
              <a:cs typeface="Carlito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D674A-FDA3-2C71-DFFD-E091D164A1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32032" y="1520962"/>
            <a:ext cx="7582098" cy="29446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CEA02-AE87-3048-17D0-681402BE2BC1}"/>
              </a:ext>
            </a:extLst>
          </p:cNvPr>
          <p:cNvSpPr txBox="1"/>
          <p:nvPr/>
        </p:nvSpPr>
        <p:spPr>
          <a:xfrm>
            <a:off x="3047400" y="4690707"/>
            <a:ext cx="609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GB" sz="18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GB" sz="1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GB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B547F9-2683-C6ED-244C-720B394A0D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89000" y="1549230"/>
            <a:ext cx="10414000" cy="301557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Booster VS Success version category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4A262-FB12-3EB1-2474-EE76A905873D}"/>
              </a:ext>
            </a:extLst>
          </p:cNvPr>
          <p:cNvSpPr txBox="1"/>
          <p:nvPr/>
        </p:nvSpPr>
        <p:spPr>
          <a:xfrm>
            <a:off x="770011" y="4623987"/>
            <a:ext cx="10515600" cy="111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GB" sz="1800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GB" sz="18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GB" sz="18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z="1800" spc="-5" dirty="0" err="1">
                <a:solidFill>
                  <a:srgbClr val="404040"/>
                </a:solidFill>
                <a:latin typeface="Carlito"/>
                <a:cs typeface="Carlito"/>
              </a:rPr>
              <a:t>color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GB" sz="18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GB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GB" sz="2400" spc="-5" dirty="0">
                <a:latin typeface="Carlito"/>
                <a:cs typeface="Carlito"/>
              </a:rPr>
              <a:t>All models had virtually the </a:t>
            </a:r>
            <a:r>
              <a:rPr lang="en-GB" sz="2400" spc="-10" dirty="0">
                <a:latin typeface="Carlito"/>
                <a:cs typeface="Carlito"/>
              </a:rPr>
              <a:t>same </a:t>
            </a:r>
            <a:r>
              <a:rPr lang="en-GB" sz="2400" spc="-20" dirty="0">
                <a:latin typeface="Carlito"/>
                <a:cs typeface="Carlito"/>
              </a:rPr>
              <a:t>accuracy </a:t>
            </a:r>
            <a:r>
              <a:rPr lang="en-GB" sz="2400" spc="-5" dirty="0">
                <a:latin typeface="Carlito"/>
                <a:cs typeface="Carlito"/>
              </a:rPr>
              <a:t>on the </a:t>
            </a:r>
            <a:r>
              <a:rPr lang="en-GB" sz="2400" spc="-20" dirty="0">
                <a:latin typeface="Carlito"/>
                <a:cs typeface="Carlito"/>
              </a:rPr>
              <a:t>test set </a:t>
            </a:r>
            <a:r>
              <a:rPr lang="en-GB" sz="2400" spc="-15" dirty="0">
                <a:latin typeface="Carlito"/>
                <a:cs typeface="Carlito"/>
              </a:rPr>
              <a:t>at </a:t>
            </a:r>
            <a:r>
              <a:rPr lang="en-GB" sz="2400" spc="-20" dirty="0">
                <a:latin typeface="Carlito"/>
                <a:cs typeface="Carlito"/>
              </a:rPr>
              <a:t>83.33% </a:t>
            </a:r>
            <a:r>
              <a:rPr lang="en-GB" sz="2400" spc="-45" dirty="0">
                <a:latin typeface="Carlito"/>
                <a:cs typeface="Carlito"/>
              </a:rPr>
              <a:t>accuracy.  </a:t>
            </a:r>
            <a:r>
              <a:rPr lang="en-GB" sz="2400" dirty="0">
                <a:latin typeface="Carlito"/>
                <a:cs typeface="Carlito"/>
              </a:rPr>
              <a:t>It </a:t>
            </a:r>
            <a:r>
              <a:rPr lang="en-GB" sz="2400" spc="-5" dirty="0">
                <a:latin typeface="Carlito"/>
                <a:cs typeface="Carlito"/>
              </a:rPr>
              <a:t>should be </a:t>
            </a:r>
            <a:r>
              <a:rPr lang="en-GB" sz="2400" spc="-15" dirty="0">
                <a:latin typeface="Carlito"/>
                <a:cs typeface="Carlito"/>
              </a:rPr>
              <a:t>noted </a:t>
            </a:r>
            <a:r>
              <a:rPr lang="en-GB" sz="2400" spc="-10" dirty="0">
                <a:latin typeface="Carlito"/>
                <a:cs typeface="Carlito"/>
              </a:rPr>
              <a:t>that </a:t>
            </a:r>
            <a:r>
              <a:rPr lang="en-GB" sz="2400" spc="-20" dirty="0">
                <a:latin typeface="Carlito"/>
                <a:cs typeface="Carlito"/>
              </a:rPr>
              <a:t>test size </a:t>
            </a:r>
            <a:r>
              <a:rPr lang="en-GB" sz="2400" dirty="0">
                <a:latin typeface="Carlito"/>
                <a:cs typeface="Carlito"/>
              </a:rPr>
              <a:t>is </a:t>
            </a:r>
            <a:r>
              <a:rPr lang="en-GB" sz="2400" spc="-5" dirty="0">
                <a:latin typeface="Carlito"/>
                <a:cs typeface="Carlito"/>
              </a:rPr>
              <a:t>small </a:t>
            </a:r>
            <a:r>
              <a:rPr lang="en-GB" sz="2400" spc="-15" dirty="0">
                <a:latin typeface="Carlito"/>
                <a:cs typeface="Carlito"/>
              </a:rPr>
              <a:t>at </a:t>
            </a:r>
            <a:r>
              <a:rPr lang="en-GB" sz="2400" spc="-5" dirty="0">
                <a:latin typeface="Carlito"/>
                <a:cs typeface="Carlito"/>
              </a:rPr>
              <a:t>only </a:t>
            </a:r>
            <a:r>
              <a:rPr lang="en-GB" sz="2400" spc="-10" dirty="0">
                <a:latin typeface="Carlito"/>
                <a:cs typeface="Carlito"/>
              </a:rPr>
              <a:t>sample </a:t>
            </a:r>
            <a:r>
              <a:rPr lang="en-GB" sz="2400" spc="-20" dirty="0">
                <a:latin typeface="Carlito"/>
                <a:cs typeface="Carlito"/>
              </a:rPr>
              <a:t>size </a:t>
            </a:r>
            <a:r>
              <a:rPr lang="en-GB" sz="2400" spc="-5" dirty="0">
                <a:latin typeface="Carlito"/>
                <a:cs typeface="Carlito"/>
              </a:rPr>
              <a:t>of</a:t>
            </a:r>
            <a:r>
              <a:rPr lang="en-GB" sz="2400" spc="-204" dirty="0">
                <a:latin typeface="Carlito"/>
                <a:cs typeface="Carlito"/>
              </a:rPr>
              <a:t> </a:t>
            </a:r>
            <a:r>
              <a:rPr lang="en-GB" sz="2400" spc="-10" dirty="0">
                <a:latin typeface="Carlito"/>
                <a:cs typeface="Carlito"/>
              </a:rPr>
              <a:t>18.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GB" sz="2400" spc="-5" dirty="0">
                <a:latin typeface="Carlito"/>
                <a:cs typeface="Carlito"/>
              </a:rPr>
              <a:t>This </a:t>
            </a:r>
            <a:r>
              <a:rPr lang="en-GB" sz="2400" spc="-20" dirty="0">
                <a:latin typeface="Carlito"/>
                <a:cs typeface="Carlito"/>
              </a:rPr>
              <a:t>can cause large variance </a:t>
            </a:r>
            <a:r>
              <a:rPr lang="en-GB" sz="2400" dirty="0">
                <a:latin typeface="Carlito"/>
                <a:cs typeface="Carlito"/>
              </a:rPr>
              <a:t>in </a:t>
            </a:r>
            <a:r>
              <a:rPr lang="en-GB" sz="2400" spc="-20" dirty="0">
                <a:latin typeface="Carlito"/>
                <a:cs typeface="Carlito"/>
              </a:rPr>
              <a:t>accuracy results, </a:t>
            </a:r>
            <a:r>
              <a:rPr lang="en-GB" sz="2400" spc="-15" dirty="0">
                <a:latin typeface="Carlito"/>
                <a:cs typeface="Carlito"/>
              </a:rPr>
              <a:t>such </a:t>
            </a:r>
            <a:r>
              <a:rPr lang="en-GB" sz="2400" spc="-5" dirty="0">
                <a:latin typeface="Carlito"/>
                <a:cs typeface="Carlito"/>
              </a:rPr>
              <a:t>as those in </a:t>
            </a:r>
            <a:r>
              <a:rPr lang="en-GB" sz="2400" spc="-15" dirty="0">
                <a:latin typeface="Carlito"/>
                <a:cs typeface="Carlito"/>
              </a:rPr>
              <a:t>Decision </a:t>
            </a:r>
            <a:r>
              <a:rPr lang="en-GB" sz="2400" spc="-65" dirty="0">
                <a:latin typeface="Carlito"/>
                <a:cs typeface="Carlito"/>
              </a:rPr>
              <a:t>Tree </a:t>
            </a:r>
            <a:r>
              <a:rPr lang="en-GB" sz="2400" spc="-10" dirty="0">
                <a:latin typeface="Carlito"/>
                <a:cs typeface="Carlito"/>
              </a:rPr>
              <a:t>Classifier </a:t>
            </a:r>
            <a:r>
              <a:rPr lang="en-GB" sz="2400" spc="-5" dirty="0">
                <a:latin typeface="Carlito"/>
                <a:cs typeface="Carlito"/>
              </a:rPr>
              <a:t>model in </a:t>
            </a:r>
            <a:r>
              <a:rPr lang="en-GB" sz="2400" spc="-25" dirty="0">
                <a:latin typeface="Carlito"/>
                <a:cs typeface="Carlito"/>
              </a:rPr>
              <a:t>repeated</a:t>
            </a:r>
            <a:r>
              <a:rPr lang="en-GB" sz="2400" spc="60" dirty="0">
                <a:latin typeface="Carlito"/>
                <a:cs typeface="Carlito"/>
              </a:rPr>
              <a:t> </a:t>
            </a:r>
            <a:r>
              <a:rPr lang="en-GB" sz="2400" spc="-15" dirty="0">
                <a:latin typeface="Carlito"/>
                <a:cs typeface="Carlito"/>
              </a:rPr>
              <a:t>runs.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GB" sz="2400" spc="-55" dirty="0">
                <a:latin typeface="Carlito"/>
                <a:cs typeface="Carlito"/>
              </a:rPr>
              <a:t>We </a:t>
            </a:r>
            <a:r>
              <a:rPr lang="en-GB" sz="2400" spc="-20" dirty="0">
                <a:latin typeface="Carlito"/>
                <a:cs typeface="Carlito"/>
              </a:rPr>
              <a:t>likely </a:t>
            </a:r>
            <a:r>
              <a:rPr lang="en-GB" sz="2400" spc="-15" dirty="0">
                <a:latin typeface="Carlito"/>
                <a:cs typeface="Carlito"/>
              </a:rPr>
              <a:t>need </a:t>
            </a:r>
            <a:r>
              <a:rPr lang="en-GB" sz="2400" spc="-25" dirty="0">
                <a:latin typeface="Carlito"/>
                <a:cs typeface="Carlito"/>
              </a:rPr>
              <a:t>more data </a:t>
            </a:r>
            <a:r>
              <a:rPr lang="en-GB" sz="2400" spc="-15" dirty="0">
                <a:latin typeface="Carlito"/>
                <a:cs typeface="Carlito"/>
              </a:rPr>
              <a:t>to </a:t>
            </a:r>
            <a:r>
              <a:rPr lang="en-GB" sz="2400" spc="-20" dirty="0">
                <a:latin typeface="Carlito"/>
                <a:cs typeface="Carlito"/>
              </a:rPr>
              <a:t>determine </a:t>
            </a:r>
            <a:r>
              <a:rPr lang="en-GB" sz="2400" spc="-5" dirty="0">
                <a:latin typeface="Carlito"/>
                <a:cs typeface="Carlito"/>
              </a:rPr>
              <a:t>the </a:t>
            </a:r>
            <a:r>
              <a:rPr lang="en-GB" sz="2400" spc="-20" dirty="0">
                <a:latin typeface="Carlito"/>
                <a:cs typeface="Carlito"/>
              </a:rPr>
              <a:t>best</a:t>
            </a:r>
            <a:r>
              <a:rPr lang="en-GB" sz="2400" spc="114" dirty="0">
                <a:latin typeface="Carlito"/>
                <a:cs typeface="Carlito"/>
              </a:rPr>
              <a:t> </a:t>
            </a:r>
            <a:r>
              <a:rPr lang="en-GB" sz="2400" spc="-15" dirty="0">
                <a:latin typeface="Carlito"/>
                <a:cs typeface="Carlito"/>
              </a:rPr>
              <a:t>model.</a:t>
            </a:r>
            <a:endParaRPr lang="en-GB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8165B-1BB2-2C2F-55C0-4AF0AB24E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27" y="2179561"/>
            <a:ext cx="5562746" cy="347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00815"/>
            <a:ext cx="5213189" cy="39681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GB" sz="2400" spc="-5" dirty="0">
                <a:latin typeface="Carlito"/>
                <a:cs typeface="Carlito"/>
              </a:rPr>
              <a:t>Since </a:t>
            </a:r>
            <a:r>
              <a:rPr lang="en-GB" sz="2400" dirty="0">
                <a:latin typeface="Carlito"/>
                <a:cs typeface="Carlito"/>
              </a:rPr>
              <a:t>all </a:t>
            </a:r>
            <a:r>
              <a:rPr lang="en-GB" sz="2400" spc="-5" dirty="0">
                <a:latin typeface="Carlito"/>
                <a:cs typeface="Carlito"/>
              </a:rPr>
              <a:t>models </a:t>
            </a:r>
            <a:r>
              <a:rPr lang="en-GB" sz="2400" spc="-25" dirty="0">
                <a:latin typeface="Carlito"/>
                <a:cs typeface="Carlito"/>
              </a:rPr>
              <a:t>performed </a:t>
            </a:r>
            <a:r>
              <a:rPr lang="en-GB" sz="2400" spc="-5" dirty="0">
                <a:latin typeface="Carlito"/>
                <a:cs typeface="Carlito"/>
              </a:rPr>
              <a:t>the </a:t>
            </a:r>
            <a:r>
              <a:rPr lang="en-GB" sz="2400" spc="-10" dirty="0">
                <a:latin typeface="Carlito"/>
                <a:cs typeface="Carlito"/>
              </a:rPr>
              <a:t>same </a:t>
            </a:r>
            <a:r>
              <a:rPr lang="en-GB" sz="2400" spc="-25" dirty="0">
                <a:latin typeface="Carlito"/>
                <a:cs typeface="Carlito"/>
              </a:rPr>
              <a:t>for </a:t>
            </a:r>
            <a:r>
              <a:rPr lang="en-GB" sz="2400" spc="-5" dirty="0">
                <a:latin typeface="Carlito"/>
                <a:cs typeface="Carlito"/>
              </a:rPr>
              <a:t>the </a:t>
            </a:r>
            <a:r>
              <a:rPr lang="en-GB" sz="2400" spc="-20" dirty="0">
                <a:latin typeface="Carlito"/>
                <a:cs typeface="Carlito"/>
              </a:rPr>
              <a:t>test set, </a:t>
            </a:r>
            <a:r>
              <a:rPr lang="en-GB" sz="2400" spc="-5" dirty="0">
                <a:latin typeface="Carlito"/>
                <a:cs typeface="Carlito"/>
              </a:rPr>
              <a:t>the </a:t>
            </a:r>
            <a:r>
              <a:rPr lang="en-GB" sz="2400" spc="-20" dirty="0">
                <a:latin typeface="Carlito"/>
                <a:cs typeface="Carlito"/>
              </a:rPr>
              <a:t>confusion </a:t>
            </a:r>
            <a:r>
              <a:rPr lang="en-GB" sz="2400" spc="-10" dirty="0">
                <a:latin typeface="Carlito"/>
                <a:cs typeface="Carlito"/>
              </a:rPr>
              <a:t>matrix is </a:t>
            </a:r>
            <a:r>
              <a:rPr lang="en-GB" sz="2400" spc="-5" dirty="0">
                <a:latin typeface="Carlito"/>
                <a:cs typeface="Carlito"/>
              </a:rPr>
              <a:t>the </a:t>
            </a:r>
            <a:r>
              <a:rPr lang="en-GB" sz="2400" spc="-10" dirty="0">
                <a:latin typeface="Carlito"/>
                <a:cs typeface="Carlito"/>
              </a:rPr>
              <a:t>same </a:t>
            </a:r>
            <a:r>
              <a:rPr lang="en-GB" sz="2400" spc="-20" dirty="0">
                <a:latin typeface="Carlito"/>
                <a:cs typeface="Carlito"/>
              </a:rPr>
              <a:t>across </a:t>
            </a:r>
            <a:r>
              <a:rPr lang="en-GB" sz="2400" dirty="0">
                <a:latin typeface="Carlito"/>
                <a:cs typeface="Carlito"/>
              </a:rPr>
              <a:t>all </a:t>
            </a:r>
            <a:r>
              <a:rPr lang="en-GB" sz="2400" spc="-5" dirty="0">
                <a:latin typeface="Carlito"/>
                <a:cs typeface="Carlito"/>
              </a:rPr>
              <a:t>models.  The </a:t>
            </a:r>
            <a:r>
              <a:rPr lang="en-GB" sz="2400" spc="-15" dirty="0">
                <a:latin typeface="Carlito"/>
                <a:cs typeface="Carlito"/>
              </a:rPr>
              <a:t>models </a:t>
            </a:r>
            <a:r>
              <a:rPr lang="en-GB" sz="2400" spc="-20" dirty="0">
                <a:latin typeface="Carlito"/>
                <a:cs typeface="Carlito"/>
              </a:rPr>
              <a:t>predicted </a:t>
            </a:r>
            <a:r>
              <a:rPr lang="en-GB" sz="2400" spc="-5" dirty="0">
                <a:latin typeface="Carlito"/>
                <a:cs typeface="Carlito"/>
              </a:rPr>
              <a:t>12 </a:t>
            </a:r>
            <a:r>
              <a:rPr lang="en-GB" sz="2400" spc="-20" dirty="0">
                <a:latin typeface="Carlito"/>
                <a:cs typeface="Carlito"/>
              </a:rPr>
              <a:t>successful </a:t>
            </a:r>
            <a:r>
              <a:rPr lang="en-GB" sz="2400" spc="-10" dirty="0">
                <a:latin typeface="Carlito"/>
                <a:cs typeface="Carlito"/>
              </a:rPr>
              <a:t>landings </a:t>
            </a:r>
            <a:r>
              <a:rPr lang="en-GB" sz="2400" spc="-5" dirty="0">
                <a:latin typeface="Carlito"/>
                <a:cs typeface="Carlito"/>
              </a:rPr>
              <a:t>when the true label</a:t>
            </a:r>
            <a:r>
              <a:rPr lang="en-GB" sz="2400" spc="275" dirty="0">
                <a:latin typeface="Carlito"/>
                <a:cs typeface="Carlito"/>
              </a:rPr>
              <a:t> </a:t>
            </a:r>
            <a:r>
              <a:rPr lang="en-GB" sz="2400" spc="-20" dirty="0">
                <a:latin typeface="Carlito"/>
                <a:cs typeface="Carlito"/>
              </a:rPr>
              <a:t>was successful </a:t>
            </a:r>
            <a:r>
              <a:rPr lang="en-GB" sz="2400" spc="-10" dirty="0">
                <a:latin typeface="Carlito"/>
                <a:cs typeface="Carlito"/>
              </a:rPr>
              <a:t>landing.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GB" sz="2400" spc="-5" dirty="0">
                <a:latin typeface="Carlito"/>
                <a:cs typeface="Carlito"/>
              </a:rPr>
              <a:t>The </a:t>
            </a:r>
            <a:r>
              <a:rPr lang="en-GB" sz="2400" spc="-15" dirty="0">
                <a:latin typeface="Carlito"/>
                <a:cs typeface="Carlito"/>
              </a:rPr>
              <a:t>models </a:t>
            </a:r>
            <a:r>
              <a:rPr lang="en-GB" sz="2400" spc="-20" dirty="0">
                <a:latin typeface="Carlito"/>
                <a:cs typeface="Carlito"/>
              </a:rPr>
              <a:t>predicted </a:t>
            </a:r>
            <a:r>
              <a:rPr lang="en-GB" sz="2400" spc="-5" dirty="0">
                <a:latin typeface="Carlito"/>
                <a:cs typeface="Carlito"/>
              </a:rPr>
              <a:t>3 </a:t>
            </a:r>
            <a:r>
              <a:rPr lang="en-GB" sz="2400" spc="-20" dirty="0">
                <a:latin typeface="Carlito"/>
                <a:cs typeface="Carlito"/>
              </a:rPr>
              <a:t>unsuccessful </a:t>
            </a:r>
            <a:r>
              <a:rPr lang="en-GB" sz="2400" spc="-10" dirty="0">
                <a:latin typeface="Carlito"/>
                <a:cs typeface="Carlito"/>
              </a:rPr>
              <a:t>landings </a:t>
            </a:r>
            <a:r>
              <a:rPr lang="en-GB" sz="2400" spc="-5" dirty="0">
                <a:latin typeface="Carlito"/>
                <a:cs typeface="Carlito"/>
              </a:rPr>
              <a:t>when the true label </a:t>
            </a:r>
            <a:r>
              <a:rPr lang="en-GB" sz="2400" spc="-15" dirty="0">
                <a:latin typeface="Carlito"/>
                <a:cs typeface="Carlito"/>
              </a:rPr>
              <a:t>was </a:t>
            </a:r>
            <a:r>
              <a:rPr lang="en-GB" sz="2400" spc="-20" dirty="0">
                <a:latin typeface="Carlito"/>
                <a:cs typeface="Carlito"/>
              </a:rPr>
              <a:t>unsuccessful</a:t>
            </a:r>
            <a:r>
              <a:rPr lang="en-GB" sz="2400" spc="140" dirty="0">
                <a:latin typeface="Carlito"/>
                <a:cs typeface="Carlito"/>
              </a:rPr>
              <a:t> </a:t>
            </a:r>
            <a:r>
              <a:rPr lang="en-GB" sz="2400" spc="-10" dirty="0">
                <a:latin typeface="Carlito"/>
                <a:cs typeface="Carlito"/>
              </a:rPr>
              <a:t>landing.</a:t>
            </a:r>
            <a:endParaRPr lang="en-GB" sz="24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GB" sz="2400" spc="-5" dirty="0">
                <a:latin typeface="Carlito"/>
                <a:cs typeface="Carlito"/>
              </a:rPr>
              <a:t>The </a:t>
            </a:r>
            <a:r>
              <a:rPr lang="en-GB" sz="2400" spc="-15" dirty="0">
                <a:latin typeface="Carlito"/>
                <a:cs typeface="Carlito"/>
              </a:rPr>
              <a:t>models </a:t>
            </a:r>
            <a:r>
              <a:rPr lang="en-GB" sz="2400" spc="-20" dirty="0">
                <a:latin typeface="Carlito"/>
                <a:cs typeface="Carlito"/>
              </a:rPr>
              <a:t>predicted </a:t>
            </a:r>
            <a:r>
              <a:rPr lang="en-GB" sz="2400" spc="-5" dirty="0">
                <a:latin typeface="Carlito"/>
                <a:cs typeface="Carlito"/>
              </a:rPr>
              <a:t>3 </a:t>
            </a:r>
            <a:r>
              <a:rPr lang="en-GB" sz="2400" spc="-20" dirty="0">
                <a:latin typeface="Carlito"/>
                <a:cs typeface="Carlito"/>
              </a:rPr>
              <a:t>successful </a:t>
            </a:r>
            <a:r>
              <a:rPr lang="en-GB" sz="2400" spc="-10" dirty="0">
                <a:latin typeface="Carlito"/>
                <a:cs typeface="Carlito"/>
              </a:rPr>
              <a:t>landings </a:t>
            </a:r>
            <a:r>
              <a:rPr lang="en-GB" sz="2400" spc="-5" dirty="0">
                <a:latin typeface="Carlito"/>
                <a:cs typeface="Carlito"/>
              </a:rPr>
              <a:t>when the true label </a:t>
            </a:r>
            <a:r>
              <a:rPr lang="en-GB" sz="2400" spc="-20" dirty="0">
                <a:latin typeface="Carlito"/>
                <a:cs typeface="Carlito"/>
              </a:rPr>
              <a:t>was unsuccessful </a:t>
            </a:r>
            <a:r>
              <a:rPr lang="en-GB" sz="2400" spc="-10" dirty="0">
                <a:latin typeface="Carlito"/>
                <a:cs typeface="Carlito"/>
              </a:rPr>
              <a:t>landings </a:t>
            </a:r>
            <a:r>
              <a:rPr lang="en-GB" sz="2400" spc="-20" dirty="0">
                <a:latin typeface="Carlito"/>
                <a:cs typeface="Carlito"/>
              </a:rPr>
              <a:t>(false positives).  </a:t>
            </a:r>
            <a:r>
              <a:rPr lang="en-GB" sz="2400" spc="-15" dirty="0">
                <a:latin typeface="Carlito"/>
                <a:cs typeface="Carlito"/>
              </a:rPr>
              <a:t>Our </a:t>
            </a:r>
            <a:r>
              <a:rPr lang="en-GB" sz="2400" spc="-5" dirty="0">
                <a:latin typeface="Carlito"/>
                <a:cs typeface="Carlito"/>
              </a:rPr>
              <a:t>models </a:t>
            </a:r>
            <a:r>
              <a:rPr lang="en-GB" sz="2400" spc="-20" dirty="0">
                <a:latin typeface="Carlito"/>
                <a:cs typeface="Carlito"/>
              </a:rPr>
              <a:t>over predict successful</a:t>
            </a:r>
            <a:r>
              <a:rPr lang="en-GB" sz="2400" spc="130" dirty="0">
                <a:latin typeface="Carlito"/>
                <a:cs typeface="Carlito"/>
              </a:rPr>
              <a:t> </a:t>
            </a:r>
            <a:r>
              <a:rPr lang="en-GB" sz="2400" spc="-10" dirty="0">
                <a:latin typeface="Carlito"/>
                <a:cs typeface="Carlito"/>
              </a:rPr>
              <a:t>landings.</a:t>
            </a:r>
            <a:endParaRPr lang="en-GB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151E6-0A96-D321-DB38-17E8CCBE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9" y="1900815"/>
            <a:ext cx="4757182" cy="343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27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en-GB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en-GB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lang="en-GB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lang="en-GB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lang="en-GB" sz="24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en-GB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en-GB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GB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en-GB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lang="en-GB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lang="en-GB" sz="24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5" dirty="0" err="1">
                <a:solidFill>
                  <a:srgbClr val="404040"/>
                </a:solidFill>
                <a:latin typeface="Carlito"/>
                <a:cs typeface="Carlito"/>
              </a:rPr>
              <a:t>Allon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400" dirty="0" err="1">
                <a:solidFill>
                  <a:srgbClr val="404040"/>
                </a:solidFill>
                <a:latin typeface="Carlito"/>
                <a:cs typeface="Carlito"/>
              </a:rPr>
              <a:t>SpaceY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en-GB" sz="24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GB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en-GB" sz="24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en-GB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en-GB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9423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3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241300" indent="-2292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IN"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lang="en-IN" sz="2200" spc="-20" dirty="0">
                <a:solidFill>
                  <a:srgbClr val="BB562C"/>
                </a:solidFill>
                <a:latin typeface="Carlito"/>
                <a:cs typeface="Carlito"/>
              </a:rPr>
              <a:t>collection</a:t>
            </a:r>
            <a:r>
              <a:rPr lang="en-IN" sz="2200" spc="1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IN" sz="2200" spc="-5" dirty="0">
                <a:solidFill>
                  <a:srgbClr val="BB562C"/>
                </a:solidFill>
                <a:latin typeface="Carlito"/>
                <a:cs typeface="Carlito"/>
              </a:rPr>
              <a:t>methodology:</a:t>
            </a:r>
            <a:endParaRPr lang="en-IN" sz="22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IN" sz="1800" spc="-5" dirty="0">
                <a:solidFill>
                  <a:srgbClr val="BB562C"/>
                </a:solidFill>
                <a:latin typeface="Carlito"/>
                <a:cs typeface="Carlito"/>
              </a:rPr>
              <a:t>Combined </a:t>
            </a:r>
            <a:r>
              <a:rPr lang="en-IN" sz="1800" spc="-20" dirty="0">
                <a:solidFill>
                  <a:srgbClr val="BB562C"/>
                </a:solidFill>
                <a:latin typeface="Carlito"/>
                <a:cs typeface="Carlito"/>
              </a:rPr>
              <a:t>data from </a:t>
            </a:r>
            <a:r>
              <a:rPr lang="en-IN" sz="1800" spc="-5" dirty="0">
                <a:solidFill>
                  <a:srgbClr val="BB562C"/>
                </a:solidFill>
                <a:latin typeface="Carlito"/>
                <a:cs typeface="Carlito"/>
              </a:rPr>
              <a:t>SpaceX public </a:t>
            </a:r>
            <a:r>
              <a:rPr lang="en-IN" sz="1800" dirty="0">
                <a:solidFill>
                  <a:srgbClr val="BB562C"/>
                </a:solidFill>
                <a:latin typeface="Carlito"/>
                <a:cs typeface="Carlito"/>
              </a:rPr>
              <a:t>API and </a:t>
            </a:r>
            <a:r>
              <a:rPr lang="en-IN" sz="1800" spc="-5" dirty="0">
                <a:solidFill>
                  <a:srgbClr val="BB562C"/>
                </a:solidFill>
                <a:latin typeface="Carlito"/>
                <a:cs typeface="Carlito"/>
              </a:rPr>
              <a:t>SpaceX Wikipedia</a:t>
            </a:r>
            <a:r>
              <a:rPr lang="en-IN" sz="1800" spc="1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rgbClr val="BB562C"/>
                </a:solidFill>
                <a:latin typeface="Carlito"/>
                <a:cs typeface="Carlito"/>
              </a:rPr>
              <a:t>page</a:t>
            </a:r>
            <a:endParaRPr lang="en-IN" sz="18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IN" sz="2200" spc="-40" dirty="0">
                <a:solidFill>
                  <a:srgbClr val="BB562C"/>
                </a:solidFill>
                <a:latin typeface="Carlito"/>
                <a:cs typeface="Carlito"/>
              </a:rPr>
              <a:t>Perform </a:t>
            </a:r>
            <a:r>
              <a:rPr lang="en-IN" sz="2200" spc="-35" dirty="0">
                <a:solidFill>
                  <a:srgbClr val="BB562C"/>
                </a:solidFill>
                <a:latin typeface="Carlito"/>
                <a:cs typeface="Carlito"/>
              </a:rPr>
              <a:t>data</a:t>
            </a:r>
            <a:r>
              <a:rPr lang="en-IN" sz="2200" spc="3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IN" sz="2200" spc="-20" dirty="0">
                <a:solidFill>
                  <a:srgbClr val="BB562C"/>
                </a:solidFill>
                <a:latin typeface="Carlito"/>
                <a:cs typeface="Carlito"/>
              </a:rPr>
              <a:t>wrangling</a:t>
            </a:r>
            <a:endParaRPr lang="en-IN" sz="22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IN" sz="1800" spc="-5" dirty="0">
                <a:solidFill>
                  <a:srgbClr val="BB562C"/>
                </a:solidFill>
                <a:latin typeface="Carlito"/>
                <a:cs typeface="Carlito"/>
              </a:rPr>
              <a:t>Classifying true landings </a:t>
            </a:r>
            <a:r>
              <a:rPr lang="en-IN" sz="1800" dirty="0">
                <a:solidFill>
                  <a:srgbClr val="BB562C"/>
                </a:solidFill>
                <a:latin typeface="Carlito"/>
                <a:cs typeface="Carlito"/>
              </a:rPr>
              <a:t>as </a:t>
            </a:r>
            <a:r>
              <a:rPr lang="en-IN" sz="1800" spc="-5" dirty="0">
                <a:solidFill>
                  <a:srgbClr val="BB562C"/>
                </a:solidFill>
                <a:latin typeface="Carlito"/>
                <a:cs typeface="Carlito"/>
              </a:rPr>
              <a:t>successful </a:t>
            </a:r>
            <a:r>
              <a:rPr lang="en-IN" sz="1800" dirty="0">
                <a:solidFill>
                  <a:srgbClr val="BB562C"/>
                </a:solidFill>
                <a:latin typeface="Carlito"/>
                <a:cs typeface="Carlito"/>
              </a:rPr>
              <a:t>and </a:t>
            </a:r>
            <a:r>
              <a:rPr lang="en-IN" sz="1800" spc="-10" dirty="0">
                <a:solidFill>
                  <a:srgbClr val="BB562C"/>
                </a:solidFill>
                <a:latin typeface="Carlito"/>
                <a:cs typeface="Carlito"/>
              </a:rPr>
              <a:t>unsuccessful</a:t>
            </a:r>
            <a:r>
              <a:rPr lang="en-IN" sz="1800" spc="-5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rgbClr val="BB562C"/>
                </a:solidFill>
                <a:latin typeface="Carlito"/>
                <a:cs typeface="Carlito"/>
              </a:rPr>
              <a:t>otherwise</a:t>
            </a:r>
            <a:endParaRPr lang="en-IN" sz="18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IN" sz="2200" spc="-40" dirty="0">
                <a:solidFill>
                  <a:srgbClr val="BB562C"/>
                </a:solidFill>
                <a:latin typeface="Carlito"/>
                <a:cs typeface="Carlito"/>
              </a:rPr>
              <a:t>Perform </a:t>
            </a:r>
            <a:r>
              <a:rPr lang="en-IN" sz="2200" spc="-25" dirty="0">
                <a:solidFill>
                  <a:srgbClr val="BB562C"/>
                </a:solidFill>
                <a:latin typeface="Carlito"/>
                <a:cs typeface="Carlito"/>
              </a:rPr>
              <a:t>exploratory </a:t>
            </a:r>
            <a:r>
              <a:rPr lang="en-IN"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lang="en-IN" sz="2200" spc="-20" dirty="0">
                <a:solidFill>
                  <a:srgbClr val="BB562C"/>
                </a:solidFill>
                <a:latin typeface="Carlito"/>
                <a:cs typeface="Carlito"/>
              </a:rPr>
              <a:t>analysis </a:t>
            </a:r>
            <a:r>
              <a:rPr lang="en-IN" sz="2200" spc="-25" dirty="0">
                <a:solidFill>
                  <a:srgbClr val="BB562C"/>
                </a:solidFill>
                <a:latin typeface="Carlito"/>
                <a:cs typeface="Carlito"/>
              </a:rPr>
              <a:t>(EDA) </a:t>
            </a:r>
            <a:r>
              <a:rPr lang="en-IN" sz="2200" spc="-15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lang="en-IN" sz="2200" spc="-20" dirty="0">
                <a:solidFill>
                  <a:srgbClr val="BB562C"/>
                </a:solidFill>
                <a:latin typeface="Carlito"/>
                <a:cs typeface="Carlito"/>
              </a:rPr>
              <a:t>visualization </a:t>
            </a:r>
            <a:r>
              <a:rPr lang="en-IN" sz="2200" spc="-5" dirty="0">
                <a:solidFill>
                  <a:srgbClr val="BB562C"/>
                </a:solidFill>
                <a:latin typeface="Carlito"/>
                <a:cs typeface="Carlito"/>
              </a:rPr>
              <a:t>and</a:t>
            </a:r>
            <a:r>
              <a:rPr lang="en-IN" sz="2200" spc="15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IN" sz="2200" spc="-15" dirty="0">
                <a:solidFill>
                  <a:srgbClr val="BB562C"/>
                </a:solidFill>
                <a:latin typeface="Carlito"/>
                <a:cs typeface="Carlito"/>
              </a:rPr>
              <a:t>SQL</a:t>
            </a:r>
            <a:endParaRPr lang="en-IN" sz="22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IN" sz="2200" spc="-40" dirty="0">
                <a:solidFill>
                  <a:srgbClr val="BB562C"/>
                </a:solidFill>
                <a:latin typeface="Carlito"/>
                <a:cs typeface="Carlito"/>
              </a:rPr>
              <a:t>Perform </a:t>
            </a:r>
            <a:r>
              <a:rPr lang="en-IN" sz="2200" spc="-30" dirty="0">
                <a:solidFill>
                  <a:srgbClr val="BB562C"/>
                </a:solidFill>
                <a:latin typeface="Carlito"/>
                <a:cs typeface="Carlito"/>
              </a:rPr>
              <a:t>interactive </a:t>
            </a:r>
            <a:r>
              <a:rPr lang="en-IN" sz="2200" spc="-5" dirty="0">
                <a:solidFill>
                  <a:srgbClr val="BB562C"/>
                </a:solidFill>
                <a:latin typeface="Carlito"/>
                <a:cs typeface="Carlito"/>
              </a:rPr>
              <a:t>visual analytics </a:t>
            </a:r>
            <a:r>
              <a:rPr lang="en-IN" sz="2200" spc="-15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lang="en-IN" sz="2200" spc="-20" dirty="0">
                <a:solidFill>
                  <a:srgbClr val="BB562C"/>
                </a:solidFill>
                <a:latin typeface="Carlito"/>
                <a:cs typeface="Carlito"/>
              </a:rPr>
              <a:t>Folium </a:t>
            </a:r>
            <a:r>
              <a:rPr lang="en-IN" sz="2200" spc="-5" dirty="0">
                <a:solidFill>
                  <a:srgbClr val="BB562C"/>
                </a:solidFill>
                <a:latin typeface="Carlito"/>
                <a:cs typeface="Carlito"/>
              </a:rPr>
              <a:t>and </a:t>
            </a:r>
            <a:r>
              <a:rPr lang="en-IN" sz="2200" spc="-5" dirty="0" err="1">
                <a:solidFill>
                  <a:srgbClr val="BB562C"/>
                </a:solidFill>
                <a:latin typeface="Carlito"/>
                <a:cs typeface="Carlito"/>
              </a:rPr>
              <a:t>Plotly</a:t>
            </a:r>
            <a:r>
              <a:rPr lang="en-IN" sz="2200" spc="1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IN" sz="2200" spc="-5" dirty="0">
                <a:solidFill>
                  <a:srgbClr val="BB562C"/>
                </a:solidFill>
                <a:latin typeface="Carlito"/>
                <a:cs typeface="Carlito"/>
              </a:rPr>
              <a:t>Dash</a:t>
            </a:r>
            <a:endParaRPr lang="en-IN" sz="22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n-IN" sz="2200" spc="-40" dirty="0">
                <a:solidFill>
                  <a:srgbClr val="BB562C"/>
                </a:solidFill>
                <a:latin typeface="Carlito"/>
                <a:cs typeface="Carlito"/>
              </a:rPr>
              <a:t>Perform </a:t>
            </a:r>
            <a:r>
              <a:rPr lang="en-IN" sz="2200" spc="-25" dirty="0">
                <a:solidFill>
                  <a:srgbClr val="BB562C"/>
                </a:solidFill>
                <a:latin typeface="Carlito"/>
                <a:cs typeface="Carlito"/>
              </a:rPr>
              <a:t>predictive </a:t>
            </a:r>
            <a:r>
              <a:rPr lang="en-IN" sz="2200" spc="-20" dirty="0">
                <a:solidFill>
                  <a:srgbClr val="BB562C"/>
                </a:solidFill>
                <a:latin typeface="Carlito"/>
                <a:cs typeface="Carlito"/>
              </a:rPr>
              <a:t>analysis </a:t>
            </a:r>
            <a:r>
              <a:rPr lang="en-IN" sz="2200" spc="-15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lang="en-IN" sz="2200" spc="-20" dirty="0">
                <a:solidFill>
                  <a:srgbClr val="BB562C"/>
                </a:solidFill>
                <a:latin typeface="Carlito"/>
                <a:cs typeface="Carlito"/>
              </a:rPr>
              <a:t>classification</a:t>
            </a:r>
            <a:r>
              <a:rPr lang="en-IN" sz="2200" spc="17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IN" sz="2200" spc="-5" dirty="0">
                <a:solidFill>
                  <a:srgbClr val="BB562C"/>
                </a:solidFill>
                <a:latin typeface="Carlito"/>
                <a:cs typeface="Carlito"/>
              </a:rPr>
              <a:t>models</a:t>
            </a:r>
            <a:endParaRPr lang="en-IN" sz="22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IN" sz="1800" spc="-45" dirty="0">
                <a:solidFill>
                  <a:srgbClr val="BB562C"/>
                </a:solidFill>
                <a:latin typeface="Carlito"/>
                <a:cs typeface="Carlito"/>
              </a:rPr>
              <a:t>Tuned </a:t>
            </a:r>
            <a:r>
              <a:rPr lang="en-IN" sz="1800" dirty="0">
                <a:solidFill>
                  <a:srgbClr val="BB562C"/>
                </a:solidFill>
                <a:latin typeface="Carlito"/>
                <a:cs typeface="Carlito"/>
              </a:rPr>
              <a:t>models </a:t>
            </a:r>
            <a:r>
              <a:rPr lang="en-IN" sz="1800" spc="-5" dirty="0">
                <a:solidFill>
                  <a:srgbClr val="BB562C"/>
                </a:solidFill>
                <a:latin typeface="Carlito"/>
                <a:cs typeface="Carlito"/>
              </a:rPr>
              <a:t>using</a:t>
            </a:r>
            <a:r>
              <a:rPr lang="en-IN" sz="1800" spc="1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IN" sz="1800" spc="-20" dirty="0" err="1">
                <a:solidFill>
                  <a:srgbClr val="BB562C"/>
                </a:solidFill>
                <a:latin typeface="Carlito"/>
                <a:cs typeface="Carlito"/>
              </a:rPr>
              <a:t>GridSearchCV</a:t>
            </a:r>
            <a:endParaRPr lang="en-IN" sz="1800" dirty="0">
              <a:latin typeface="Carlito"/>
              <a:cs typeface="Carlito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0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IN" sz="20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IN"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0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IN" sz="20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IN"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000" spc="-10" dirty="0" err="1">
                <a:solidFill>
                  <a:srgbClr val="404040"/>
                </a:solidFill>
                <a:latin typeface="Carlito"/>
                <a:cs typeface="Carlito"/>
              </a:rPr>
              <a:t>webscraping</a:t>
            </a:r>
            <a:r>
              <a:rPr lang="en-IN" sz="2000" spc="-10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IN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IN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IN" sz="20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IN" sz="20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IN"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000" spc="-30" dirty="0" err="1">
                <a:solidFill>
                  <a:srgbClr val="404040"/>
                </a:solidFill>
                <a:latin typeface="Carlito"/>
                <a:cs typeface="Carlito"/>
              </a:rPr>
              <a:t>FlightNumber</a:t>
            </a:r>
            <a:r>
              <a:rPr lang="en-IN" sz="2000" spc="-3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en-IN" sz="2000" spc="-25" dirty="0" err="1">
                <a:solidFill>
                  <a:srgbClr val="404040"/>
                </a:solidFill>
                <a:latin typeface="Carlito"/>
                <a:cs typeface="Carlito"/>
              </a:rPr>
              <a:t>BoosterVersion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IN" sz="2000" spc="-5" dirty="0" err="1">
                <a:solidFill>
                  <a:srgbClr val="404040"/>
                </a:solidFill>
                <a:latin typeface="Carlito"/>
                <a:cs typeface="Carlito"/>
              </a:rPr>
              <a:t>LaunchSite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en-IN" sz="20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000" dirty="0" err="1">
                <a:solidFill>
                  <a:srgbClr val="404040"/>
                </a:solidFill>
                <a:latin typeface="Carlito"/>
                <a:cs typeface="Carlito"/>
              </a:rPr>
              <a:t>GridFins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,</a:t>
            </a:r>
            <a:endParaRPr lang="en-IN"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en-IN" sz="2000" spc="-10" dirty="0" err="1">
                <a:solidFill>
                  <a:srgbClr val="404040"/>
                </a:solidFill>
                <a:latin typeface="Carlito"/>
                <a:cs typeface="Carlito"/>
              </a:rPr>
              <a:t>LandingPad</a:t>
            </a:r>
            <a:r>
              <a:rPr lang="en-IN" sz="20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en-IN" sz="2000" spc="-10" dirty="0" err="1">
                <a:solidFill>
                  <a:srgbClr val="404040"/>
                </a:solidFill>
                <a:latin typeface="Carlito"/>
                <a:cs typeface="Carlito"/>
              </a:rPr>
              <a:t>ReusedCount</a:t>
            </a:r>
            <a:r>
              <a:rPr lang="en-IN" sz="20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en-IN" sz="20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lang="en-IN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IN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IN" sz="20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</a:t>
            </a:r>
            <a:r>
              <a:rPr lang="en-IN" sz="20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Data</a:t>
            </a:r>
            <a:r>
              <a:rPr lang="en-IN" sz="20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IN" sz="2000" dirty="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IN"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IN" sz="20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IN" sz="20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20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IN" sz="20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IN"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IN" sz="2000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0338" y="1782762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Git-Hub Link : https://github.com/Sreerambkamath/CourseraIBM/blob/main/Capstone%20project.ipynb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1F1A2-B5FE-75F2-973E-30E27AC5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7"/>
            <a:ext cx="5461000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Git-Hub Link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https://github.com/Sreerambkamath/CourseraIBM/blob/main/Data%20Collection%20with%20Web%20Scraping.ipynb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16ABE-6116-A06D-9987-693B0A8A0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546099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1902</Words>
  <Application>Microsoft Office PowerPoint</Application>
  <PresentationFormat>Widescreen</PresentationFormat>
  <Paragraphs>203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Carlito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sreeram b kamath</cp:lastModifiedBy>
  <cp:revision>239</cp:revision>
  <dcterms:created xsi:type="dcterms:W3CDTF">2021-04-29T18:58:34Z</dcterms:created>
  <dcterms:modified xsi:type="dcterms:W3CDTF">2023-12-28T06:38:40Z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